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3"/>
  </p:notesMasterIdLst>
  <p:handoutMasterIdLst>
    <p:handoutMasterId r:id="rId34"/>
  </p:handoutMasterIdLst>
  <p:sldIdLst>
    <p:sldId id="361" r:id="rId2"/>
    <p:sldId id="336" r:id="rId3"/>
    <p:sldId id="337" r:id="rId4"/>
    <p:sldId id="349" r:id="rId5"/>
    <p:sldId id="286" r:id="rId6"/>
    <p:sldId id="368" r:id="rId7"/>
    <p:sldId id="382" r:id="rId8"/>
    <p:sldId id="365" r:id="rId9"/>
    <p:sldId id="366" r:id="rId10"/>
    <p:sldId id="328" r:id="rId11"/>
    <p:sldId id="381" r:id="rId12"/>
    <p:sldId id="378" r:id="rId13"/>
    <p:sldId id="344" r:id="rId14"/>
    <p:sldId id="284" r:id="rId15"/>
    <p:sldId id="334" r:id="rId16"/>
    <p:sldId id="306" r:id="rId17"/>
    <p:sldId id="369" r:id="rId18"/>
    <p:sldId id="364" r:id="rId19"/>
    <p:sldId id="362" r:id="rId20"/>
    <p:sldId id="372" r:id="rId21"/>
    <p:sldId id="370" r:id="rId22"/>
    <p:sldId id="379" r:id="rId23"/>
    <p:sldId id="345" r:id="rId24"/>
    <p:sldId id="346" r:id="rId25"/>
    <p:sldId id="373" r:id="rId26"/>
    <p:sldId id="330" r:id="rId27"/>
    <p:sldId id="348" r:id="rId28"/>
    <p:sldId id="350" r:id="rId29"/>
    <p:sldId id="351" r:id="rId30"/>
    <p:sldId id="352" r:id="rId31"/>
    <p:sldId id="353"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7131" autoAdjust="0"/>
  </p:normalViewPr>
  <p:slideViewPr>
    <p:cSldViewPr>
      <p:cViewPr>
        <p:scale>
          <a:sx n="108" d="100"/>
          <a:sy n="108" d="100"/>
        </p:scale>
        <p:origin x="-1704" y="-60"/>
      </p:cViewPr>
      <p:guideLst>
        <p:guide orient="horz" pos="2160"/>
        <p:guide pos="2880"/>
      </p:guideLst>
    </p:cSldViewPr>
  </p:slideViewPr>
  <p:outlineViewPr>
    <p:cViewPr>
      <p:scale>
        <a:sx n="33" d="100"/>
        <a:sy n="33" d="100"/>
      </p:scale>
      <p:origin x="48" y="17460"/>
    </p:cViewPr>
  </p:outlineViewPr>
  <p:notesTextViewPr>
    <p:cViewPr>
      <p:scale>
        <a:sx n="100" d="100"/>
        <a:sy n="100" d="100"/>
      </p:scale>
      <p:origin x="0" y="0"/>
    </p:cViewPr>
  </p:notesTextViewPr>
  <p:notesViewPr>
    <p:cSldViewPr>
      <p:cViewPr varScale="1">
        <p:scale>
          <a:sx n="53" d="100"/>
          <a:sy n="53" d="100"/>
        </p:scale>
        <p:origin x="-2892" y="-90"/>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BFC94DF-45F6-5941-ACFB-6705F04E6145}" type="datetimeFigureOut">
              <a:rPr lang="en-GB" smtClean="0"/>
              <a:pPr/>
              <a:t>10/07/2020</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9604BD-57E6-CA4A-B0C6-A63D957A1E43}" type="slidenum">
              <a:rPr lang="en-GB" smtClean="0"/>
              <a:pPr/>
              <a:t>‹#›</a:t>
            </a:fld>
            <a:endParaRPr lang="en-GB" dirty="0"/>
          </a:p>
        </p:txBody>
      </p:sp>
    </p:spTree>
    <p:extLst>
      <p:ext uri="{BB962C8B-B14F-4D97-AF65-F5344CB8AC3E}">
        <p14:creationId xmlns:p14="http://schemas.microsoft.com/office/powerpoint/2010/main" val="17651597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6D59CF5-4DBE-44D4-9E3B-D40BCDB556D1}" type="datetimeFigureOut">
              <a:rPr lang="en-GB" smtClean="0"/>
              <a:pPr/>
              <a:t>10/07/2020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05E1FF1-1939-41C9-9B8C-D1B78BA9FDFD}" type="slidenum">
              <a:rPr lang="en-GB" smtClean="0"/>
              <a:pPr/>
              <a:t>‹#›</a:t>
            </a:fld>
            <a:endParaRPr lang="en-GB" dirty="0"/>
          </a:p>
        </p:txBody>
      </p:sp>
    </p:spTree>
    <p:extLst>
      <p:ext uri="{BB962C8B-B14F-4D97-AF65-F5344CB8AC3E}">
        <p14:creationId xmlns:p14="http://schemas.microsoft.com/office/powerpoint/2010/main" val="25752657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F05E1FF1-1939-41C9-9B8C-D1B78BA9FDFD}" type="slidenum">
              <a:rPr lang="en-GB" smtClean="0"/>
              <a:pPr/>
              <a:t>1</a:t>
            </a:fld>
            <a:endParaRPr lang="en-GB" dirty="0"/>
          </a:p>
        </p:txBody>
      </p:sp>
    </p:spTree>
    <p:extLst>
      <p:ext uri="{BB962C8B-B14F-4D97-AF65-F5344CB8AC3E}">
        <p14:creationId xmlns:p14="http://schemas.microsoft.com/office/powerpoint/2010/main" val="2432924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E1FF1-1939-41C9-9B8C-D1B78BA9FDFD}" type="slidenum">
              <a:rPr lang="en-GB" smtClean="0"/>
              <a:pPr/>
              <a:t>16</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9410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two main things that all four of these platforms have in common:</a:t>
            </a:r>
          </a:p>
          <a:p>
            <a:endParaRPr lang="en-GB" dirty="0"/>
          </a:p>
          <a:p>
            <a:r>
              <a:rPr lang="en-GB" dirty="0"/>
              <a:t>ANNONYMITY</a:t>
            </a:r>
          </a:p>
          <a:p>
            <a:endParaRPr lang="en-GB" dirty="0"/>
          </a:p>
          <a:p>
            <a:r>
              <a:rPr lang="en-GB" dirty="0"/>
              <a:t>NO ACCOUNTABILITY</a:t>
            </a:r>
          </a:p>
        </p:txBody>
      </p:sp>
      <p:sp>
        <p:nvSpPr>
          <p:cNvPr id="4" name="Slide Number Placeholder 3"/>
          <p:cNvSpPr>
            <a:spLocks noGrp="1"/>
          </p:cNvSpPr>
          <p:nvPr>
            <p:ph type="sldNum" sz="quarter" idx="5"/>
          </p:nvPr>
        </p:nvSpPr>
        <p:spPr/>
        <p:txBody>
          <a:bodyPr/>
          <a:lstStyle/>
          <a:p>
            <a:fld id="{CC3696C9-BD55-4D18-BF57-58D9CAC00F18}" type="slidenum">
              <a:rPr lang="en-GB" smtClean="0"/>
              <a:pPr/>
              <a:t>20</a:t>
            </a:fld>
            <a:endParaRPr lang="en-GB"/>
          </a:p>
        </p:txBody>
      </p:sp>
    </p:spTree>
    <p:extLst>
      <p:ext uri="{BB962C8B-B14F-4D97-AF65-F5344CB8AC3E}">
        <p14:creationId xmlns:p14="http://schemas.microsoft.com/office/powerpoint/2010/main" val="236240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Shape 318"/>
          <p:cNvSpPr>
            <a:spLocks noGrp="1" noRot="1" noChangeAspect="1" noTextEdit="1"/>
          </p:cNvSpPr>
          <p:nvPr>
            <p:ph type="sldImg" idx="2"/>
          </p:nvPr>
        </p:nvSpPr>
        <p:spPr bwMode="auto">
          <a:xfrm>
            <a:off x="677863" y="809625"/>
            <a:ext cx="5392737" cy="4046538"/>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88067" name="Shape 319"/>
          <p:cNvSpPr>
            <a:spLocks noGrp="1"/>
          </p:cNvSpPr>
          <p:nvPr>
            <p:ph type="body" idx="1"/>
          </p:nvPr>
        </p:nvSpPr>
        <p:spPr bwMode="auto">
          <a:xfrm>
            <a:off x="675173" y="5125012"/>
            <a:ext cx="5398199" cy="4857109"/>
          </a:xfrm>
          <a:noFill/>
        </p:spPr>
        <p:txBody>
          <a:bodyPr wrap="square" lIns="91425" tIns="45700" rIns="91425" bIns="45700" numCol="1" anchor="t" anchorCtr="0" compatLnSpc="1">
            <a:prstTxWarp prst="textNoShape">
              <a:avLst/>
            </a:prstTxWarp>
          </a:bodyPr>
          <a:lstStyle/>
          <a:p>
            <a:pPr eaLnBrk="1" hangingPunct="1">
              <a:spcBef>
                <a:spcPct val="0"/>
              </a:spcBef>
              <a:buClr>
                <a:srgbClr val="000000"/>
              </a:buClr>
              <a:buFont typeface="Calibri" pitchFamily="34" charset="0"/>
              <a:buNone/>
            </a:pPr>
            <a:endParaRPr lang="en-US" altLang="en-US" smtClean="0">
              <a:solidFill>
                <a:srgbClr val="000000"/>
              </a:solidFill>
              <a:ea typeface="Calibri" pitchFamily="34" charset="0"/>
              <a:cs typeface="Calibri" pitchFamily="34" charset="0"/>
              <a:sym typeface="Calibri" pitchFamily="34" charset="0"/>
            </a:endParaRPr>
          </a:p>
        </p:txBody>
      </p:sp>
      <p:sp>
        <p:nvSpPr>
          <p:cNvPr id="88068" name="Shape 320"/>
          <p:cNvSpPr>
            <a:spLocks noGrp="1"/>
          </p:cNvSpPr>
          <p:nvPr>
            <p:ph type="sldNum" sz="quarter" idx="5"/>
          </p:nvPr>
        </p:nvSpPr>
        <p:spPr bwMode="auto">
          <a:xfrm>
            <a:off x="3822800" y="10250023"/>
            <a:ext cx="2924158" cy="540560"/>
          </a:xfrm>
          <a:noFill/>
          <a:ln>
            <a:miter lim="800000"/>
            <a:headEnd/>
            <a:tailEnd/>
          </a:ln>
        </p:spPr>
        <p:txBody>
          <a:bodyPr lIns="91425" tIns="45700" rIns="91425" bIns="45700"/>
          <a:lstStyle/>
          <a:p>
            <a:pPr>
              <a:buClr>
                <a:srgbClr val="000000"/>
              </a:buClr>
              <a:buSzPct val="25000"/>
              <a:buFont typeface="Calibri" pitchFamily="34" charset="0"/>
              <a:buNone/>
            </a:pPr>
            <a:fld id="{A55C461C-8AEB-444A-A005-812F84A802DA}" type="slidenum">
              <a:rPr lang="en-GB" altLang="en-US">
                <a:solidFill>
                  <a:srgbClr val="000000"/>
                </a:solidFill>
                <a:ea typeface="Calibri" pitchFamily="34" charset="0"/>
                <a:cs typeface="Calibri" pitchFamily="34" charset="0"/>
                <a:sym typeface="Calibri" pitchFamily="34" charset="0"/>
              </a:rPr>
              <a:pPr>
                <a:buClr>
                  <a:srgbClr val="000000"/>
                </a:buClr>
                <a:buSzPct val="25000"/>
                <a:buFont typeface="Calibri" pitchFamily="34" charset="0"/>
                <a:buNone/>
              </a:pPr>
              <a:t>23</a:t>
            </a:fld>
            <a:endParaRPr lang="en-GB" altLang="en-US">
              <a:solidFill>
                <a:srgbClr val="000000"/>
              </a:solidFill>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9135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104EDEE0-D663-4E07-B51A-7ACECC27E4E3}" type="slidenum">
              <a:rPr lang="en-GB" altLang="en-US"/>
              <a:pPr/>
              <a:t>24</a:t>
            </a:fld>
            <a:endParaRPr lang="en-GB" altLang="en-US"/>
          </a:p>
        </p:txBody>
      </p:sp>
    </p:spTree>
    <p:extLst>
      <p:ext uri="{BB962C8B-B14F-4D97-AF65-F5344CB8AC3E}">
        <p14:creationId xmlns:p14="http://schemas.microsoft.com/office/powerpoint/2010/main" val="132852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3BCFB36-F8D2-4C31-8717-A727982AC899}" type="slidenum">
              <a:rPr lang="en-GB" altLang="en-US">
                <a:latin typeface="Lucida Grande" pitchFamily="2" charset="0"/>
                <a:ea typeface="ヒラギノ角ゴ Pro W3" pitchFamily="2" charset="-128"/>
              </a:rPr>
              <a:pPr>
                <a:spcBef>
                  <a:spcPct val="0"/>
                </a:spcBef>
              </a:pPr>
              <a:t>2</a:t>
            </a:fld>
            <a:endParaRPr lang="en-GB" altLang="en-US" dirty="0">
              <a:latin typeface="Lucida Grande" pitchFamily="2" charset="0"/>
              <a:ea typeface="ヒラギノ角ゴ Pro W3" pitchFamily="2" charset="-128"/>
            </a:endParaRPr>
          </a:p>
        </p:txBody>
      </p:sp>
    </p:spTree>
    <p:extLst>
      <p:ext uri="{BB962C8B-B14F-4D97-AF65-F5344CB8AC3E}">
        <p14:creationId xmlns:p14="http://schemas.microsoft.com/office/powerpoint/2010/main" val="360703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GB"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4D18DC-65C6-4518-ADA6-64C5FCE94515}" type="slidenum">
              <a:rPr lang="en-GB" altLang="en-US" smtClean="0">
                <a:latin typeface="Lucida Grande" pitchFamily="2" charset="0"/>
                <a:ea typeface="ヒラギノ角ゴ Pro W3" pitchFamily="2" charset="-128"/>
              </a:rPr>
              <a:pPr>
                <a:spcBef>
                  <a:spcPct val="0"/>
                </a:spcBef>
              </a:pPr>
              <a:t>3</a:t>
            </a:fld>
            <a:endParaRPr lang="en-GB" altLang="en-US">
              <a:latin typeface="Lucida Grande" pitchFamily="2" charset="0"/>
              <a:ea typeface="ヒラギノ角ゴ Pro W3" pitchFamily="2" charset="-128"/>
            </a:endParaRPr>
          </a:p>
        </p:txBody>
      </p:sp>
    </p:spTree>
    <p:extLst>
      <p:ext uri="{BB962C8B-B14F-4D97-AF65-F5344CB8AC3E}">
        <p14:creationId xmlns:p14="http://schemas.microsoft.com/office/powerpoint/2010/main" val="56736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xmlns="" id="{96F5F907-4DD5-4914-A450-F73A1543D2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xmlns="" id="{7CF5CE99-7D07-422C-83E6-93AE2FE9B3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54275" name="Slide Number Placeholder 3">
            <a:extLst>
              <a:ext uri="{FF2B5EF4-FFF2-40B4-BE49-F238E27FC236}">
                <a16:creationId xmlns:a16="http://schemas.microsoft.com/office/drawing/2014/main" xmlns="" id="{73EFD604-E219-4393-BF35-B6288C6F77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46AF5A-10B2-48FD-9A51-7AF3D643F51B}" type="slidenum">
              <a:rPr lang="en-GB" altLang="en-US" smtClean="0"/>
              <a:pPr>
                <a:spcBef>
                  <a:spcPct val="0"/>
                </a:spcBef>
              </a:pPr>
              <a:t>4</a:t>
            </a:fld>
            <a:endParaRPr lang="en-GB" altLang="en-US"/>
          </a:p>
        </p:txBody>
      </p:sp>
    </p:spTree>
    <p:extLst>
      <p:ext uri="{BB962C8B-B14F-4D97-AF65-F5344CB8AC3E}">
        <p14:creationId xmlns:p14="http://schemas.microsoft.com/office/powerpoint/2010/main" val="287664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E1FF1-1939-41C9-9B8C-D1B78BA9FDFD}" type="slidenum">
              <a:rPr lang="en-GB" smtClean="0"/>
              <a:pPr/>
              <a:t>5</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9817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E1FF1-1939-41C9-9B8C-D1B78BA9FDFD}" type="slidenum">
              <a:rPr lang="en-GB" smtClean="0"/>
              <a:pPr/>
              <a:t>10</a:t>
            </a:fld>
            <a:endParaRPr lang="en-GB" dirty="0"/>
          </a:p>
        </p:txBody>
      </p:sp>
      <p:sp>
        <p:nvSpPr>
          <p:cNvPr id="5" name="Footer Placeholder 4"/>
          <p:cNvSpPr>
            <a:spLocks noGrp="1"/>
          </p:cNvSpPr>
          <p:nvPr>
            <p:ph type="ftr" sz="quarter" idx="11"/>
          </p:nvPr>
        </p:nvSpPr>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417513" y="879475"/>
            <a:ext cx="5854700" cy="4392613"/>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9BC66606-24C4-444F-8BB5-DC7EF1E38694}" type="slidenum">
              <a:rPr lang="en-GB" altLang="en-US"/>
              <a:pPr/>
              <a:t>13</a:t>
            </a:fld>
            <a:endParaRPr lang="en-GB" altLang="en-US"/>
          </a:p>
        </p:txBody>
      </p:sp>
    </p:spTree>
    <p:extLst>
      <p:ext uri="{BB962C8B-B14F-4D97-AF65-F5344CB8AC3E}">
        <p14:creationId xmlns:p14="http://schemas.microsoft.com/office/powerpoint/2010/main" val="99707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GB" dirty="0"/>
          </a:p>
        </p:txBody>
      </p:sp>
      <p:sp>
        <p:nvSpPr>
          <p:cNvPr id="4" name="Slide Number Placeholder 3"/>
          <p:cNvSpPr>
            <a:spLocks noGrp="1"/>
          </p:cNvSpPr>
          <p:nvPr>
            <p:ph type="sldNum" sz="quarter" idx="10"/>
          </p:nvPr>
        </p:nvSpPr>
        <p:spPr/>
        <p:txBody>
          <a:bodyPr/>
          <a:lstStyle/>
          <a:p>
            <a:fld id="{F05E1FF1-1939-41C9-9B8C-D1B78BA9FDFD}" type="slidenum">
              <a:rPr lang="en-GB" smtClean="0"/>
              <a:pPr/>
              <a:t>14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5133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F05E1FF1-1939-41C9-9B8C-D1B78BA9FDFD}" type="slidenum">
              <a:rPr lang="en-GB" smtClean="0"/>
              <a:pPr/>
              <a:t>15</a:t>
            </a:fld>
            <a:endParaRPr lang="en-GB" dirty="0"/>
          </a:p>
        </p:txBody>
      </p:sp>
    </p:spTree>
    <p:extLst>
      <p:ext uri="{BB962C8B-B14F-4D97-AF65-F5344CB8AC3E}">
        <p14:creationId xmlns:p14="http://schemas.microsoft.com/office/powerpoint/2010/main" val="413135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50C667-2FB0-4B4A-9E19-8C6A50FDE315}" type="datetime1">
              <a:rPr lang="en-GB" smtClean="0"/>
              <a:t>10/07/2020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AD736-894F-48F2-9279-C69723C7FE1A}" type="datetime1">
              <a:rPr lang="en-GB" smtClean="0"/>
              <a:t>10/07/2020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C096E5-A9FF-4137-9BB9-6A961F2279B2}" type="datetime1">
              <a:rPr lang="en-GB" smtClean="0"/>
              <a:t>10/07/2020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60848"/>
            <a:ext cx="77724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684213" y="980728"/>
            <a:ext cx="7775575"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80990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 All Tex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836712"/>
            <a:ext cx="8694966" cy="4680520"/>
          </a:xfrm>
          <a:prstGeom prst="rect">
            <a:avLst/>
          </a:prstGeom>
          <a:effectLst/>
        </p:spPr>
        <p:txBody>
          <a:bodyPr/>
          <a:lstStyle>
            <a:lvl1pPr marL="214313" indent="-214313" algn="l">
              <a:lnSpc>
                <a:spcPct val="100000"/>
              </a:lnSpc>
              <a:buFont typeface="Arial" panose="020B0604020202020204" pitchFamily="34" charset="0"/>
              <a:buChar char="•"/>
              <a:defRPr sz="1350">
                <a:solidFill>
                  <a:srgbClr val="575656"/>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7" name="Title 6"/>
          <p:cNvSpPr>
            <a:spLocks noGrp="1"/>
          </p:cNvSpPr>
          <p:nvPr>
            <p:ph type="title" hasCustomPrompt="1"/>
          </p:nvPr>
        </p:nvSpPr>
        <p:spPr>
          <a:xfrm>
            <a:off x="251520" y="188640"/>
            <a:ext cx="8694966" cy="476672"/>
          </a:xfrm>
          <a:prstGeom prst="rect">
            <a:avLst/>
          </a:prstGeom>
          <a:effectLst/>
        </p:spPr>
        <p:txBody>
          <a:bodyPr/>
          <a:lstStyle>
            <a:lvl1pPr>
              <a:defRPr sz="2400" b="1">
                <a:solidFill>
                  <a:srgbClr val="575656"/>
                </a:solidFill>
                <a:latin typeface="Trebuchet MS" panose="020B0603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36254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 Picture Lef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05696" y="834456"/>
            <a:ext cx="5940660" cy="4680520"/>
          </a:xfrm>
          <a:prstGeom prst="rect">
            <a:avLst/>
          </a:prstGeom>
          <a:effectLst/>
        </p:spPr>
        <p:txBody>
          <a:bodyPr anchor="ctr"/>
          <a:lstStyle>
            <a:lvl1pPr marL="214313" indent="-214313" algn="l">
              <a:lnSpc>
                <a:spcPct val="100000"/>
              </a:lnSpc>
              <a:buFont typeface="Arial" panose="020B0604020202020204" pitchFamily="34" charset="0"/>
              <a:buChar char="•"/>
              <a:defRPr sz="1350">
                <a:solidFill>
                  <a:srgbClr val="575656"/>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7" name="Title 6"/>
          <p:cNvSpPr>
            <a:spLocks noGrp="1"/>
          </p:cNvSpPr>
          <p:nvPr>
            <p:ph type="title" hasCustomPrompt="1"/>
          </p:nvPr>
        </p:nvSpPr>
        <p:spPr>
          <a:xfrm>
            <a:off x="251520" y="188640"/>
            <a:ext cx="8694966" cy="476672"/>
          </a:xfrm>
          <a:prstGeom prst="rect">
            <a:avLst/>
          </a:prstGeom>
          <a:effectLst/>
        </p:spPr>
        <p:txBody>
          <a:bodyPr/>
          <a:lstStyle>
            <a:lvl1pPr>
              <a:defRPr sz="2400" b="1">
                <a:solidFill>
                  <a:srgbClr val="575656"/>
                </a:solidFill>
                <a:latin typeface="Trebuchet MS" panose="020B0603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251521" y="834456"/>
            <a:ext cx="2538152" cy="4679950"/>
          </a:xfrm>
          <a:prstGeom prst="rect">
            <a:avLst/>
          </a:prstGeom>
          <a:effectLst>
            <a:outerShdw blurRad="292100" dist="139700" dir="2700000" algn="ctr" rotWithShape="0">
              <a:srgbClr val="575656">
                <a:alpha val="65000"/>
              </a:srgbClr>
            </a:outerShdw>
          </a:effectLst>
        </p:spPr>
        <p:txBody>
          <a:bodyPr/>
          <a:lstStyle>
            <a:lvl1pPr>
              <a:defRPr sz="1200">
                <a:solidFill>
                  <a:srgbClr val="575656"/>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356073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9F62C-9BA8-4571-899F-AE6B27474AAF}" type="datetime1">
              <a:rPr lang="en-GB" smtClean="0"/>
              <a:t>10/07/2020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7E7EF-D2C9-4813-9BC5-78DB8466C6AE}" type="datetime1">
              <a:rPr lang="en-GB" smtClean="0"/>
              <a:t>10/07/2020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04F72B-C831-42FD-85D3-FE84A1A0910A}" type="datetime1">
              <a:rPr lang="en-GB" smtClean="0"/>
              <a:t>10/07/2020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6EC4E6-A933-4E4D-885D-D5E6E56C6920}" type="datetime1">
              <a:rPr lang="en-GB" smtClean="0"/>
              <a:t>10/07/2020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6A139E-2238-461E-ADC5-8147937AE633}" type="datetime1">
              <a:rPr lang="en-GB" smtClean="0"/>
              <a:t>10/07/2020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D661B-1DB6-419A-BDA1-C19A70457C7B}" type="datetime1">
              <a:rPr lang="en-GB" smtClean="0"/>
              <a:t>10/07/2020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6A762-6D73-46CA-8A24-9EF8A7D8E59E}" type="datetime1">
              <a:rPr lang="en-GB" smtClean="0"/>
              <a:t>10/07/2020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338B6-E8AC-40B5-9D93-58AAAE46F26A}" type="datetime1">
              <a:rPr lang="en-GB" smtClean="0"/>
              <a:t>10/07/2020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EBAC629-22D9-4E00-8897-D8FE66226DF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ABFC7-6024-4850-81FF-C8A89F8F6C26}" type="datetime1">
              <a:rPr lang="en-GB" smtClean="0"/>
              <a:t>10/07/2020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AC629-22D9-4E00-8897-D8FE66226DF4}"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jpg"/><Relationship Id="rId5" Type="http://schemas.microsoft.com/office/2007/relationships/hdphoto" Target="../media/hdphoto1.wdp"/><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9796" y="2621979"/>
            <a:ext cx="7772400" cy="1470025"/>
          </a:xfrm>
        </p:spPr>
        <p:txBody>
          <a:bodyPr>
            <a:normAutofit/>
          </a:bodyPr>
          <a:lstStyle/>
          <a:p>
            <a:pPr algn="ctr"/>
            <a:r>
              <a:rPr lang="en-GB" sz="3200" b="1" dirty="0" smtClean="0">
                <a:solidFill>
                  <a:srgbClr val="92D050"/>
                </a:solidFill>
                <a:latin typeface="Algerian" panose="04020705040A02060702" pitchFamily="82" charset="0"/>
              </a:rPr>
              <a:t>Workshop to Raise Awareness of PREVENT.</a:t>
            </a:r>
            <a:endParaRPr lang="en-GB" sz="3200" b="1" dirty="0">
              <a:solidFill>
                <a:srgbClr val="92D050"/>
              </a:solidFill>
              <a:latin typeface="Algerian" panose="04020705040A02060702" pitchFamily="82" charset="0"/>
            </a:endParaRPr>
          </a:p>
        </p:txBody>
      </p:sp>
      <p:sp>
        <p:nvSpPr>
          <p:cNvPr id="3" name="Subtitle 2"/>
          <p:cNvSpPr>
            <a:spLocks noGrp="1"/>
          </p:cNvSpPr>
          <p:nvPr>
            <p:ph type="subTitle" idx="1"/>
          </p:nvPr>
        </p:nvSpPr>
        <p:spPr>
          <a:xfrm>
            <a:off x="4366" y="3356990"/>
            <a:ext cx="9144000" cy="3501009"/>
          </a:xfrm>
        </p:spPr>
        <p:txBody>
          <a:bodyPr>
            <a:normAutofit/>
          </a:bodyPr>
          <a:lstStyle/>
          <a:p>
            <a:endParaRPr lang="en-GB" sz="3600" dirty="0"/>
          </a:p>
          <a:p>
            <a:endParaRPr lang="en-GB" dirty="0">
              <a:solidFill>
                <a:schemeClr val="bg1"/>
              </a:solidFill>
            </a:endParaRPr>
          </a:p>
          <a:p>
            <a:r>
              <a:rPr lang="en-GB" sz="2800" dirty="0">
                <a:solidFill>
                  <a:schemeClr val="bg1"/>
                </a:solidFill>
              </a:rPr>
              <a:t>Facilitator </a:t>
            </a:r>
            <a:r>
              <a:rPr lang="en-GB" sz="2800" dirty="0" smtClean="0">
                <a:solidFill>
                  <a:schemeClr val="bg1"/>
                </a:solidFill>
              </a:rPr>
              <a:t>- David Chadwick</a:t>
            </a:r>
          </a:p>
          <a:p>
            <a:r>
              <a:rPr lang="en-GB" sz="2800" dirty="0">
                <a:solidFill>
                  <a:schemeClr val="bg1"/>
                </a:solidFill>
              </a:rPr>
              <a:t>N</a:t>
            </a:r>
            <a:r>
              <a:rPr lang="en-GB" sz="2800" dirty="0" smtClean="0">
                <a:solidFill>
                  <a:schemeClr val="bg1"/>
                </a:solidFill>
              </a:rPr>
              <a:t>umber</a:t>
            </a:r>
            <a:r>
              <a:rPr lang="en-GB" sz="2800" dirty="0">
                <a:solidFill>
                  <a:schemeClr val="bg1"/>
                </a:solidFill>
              </a:rPr>
              <a:t>: </a:t>
            </a:r>
            <a:r>
              <a:rPr lang="en-GB" sz="2800" dirty="0" smtClean="0">
                <a:solidFill>
                  <a:schemeClr val="bg1"/>
                </a:solidFill>
              </a:rPr>
              <a:t>9744704</a:t>
            </a:r>
            <a:endParaRPr lang="en-GB" sz="2800" dirty="0">
              <a:solidFill>
                <a:schemeClr val="bg1"/>
              </a:solidFill>
            </a:endParaRPr>
          </a:p>
          <a:p>
            <a:endParaRPr lang="en-GB" dirty="0"/>
          </a:p>
        </p:txBody>
      </p:sp>
      <p:pic>
        <p:nvPicPr>
          <p:cNvPr id="1028" name="Picture 4" descr="http://sociam.org/sites/default/files/home-offic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116632"/>
            <a:ext cx="3096344"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6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prstTxWarp prst="textButton">
              <a:avLst/>
            </a:prstTxWarp>
            <a:normAutofit/>
          </a:bodyPr>
          <a:lstStyle/>
          <a:p>
            <a:r>
              <a:rPr lang="en-GB" sz="3600" b="1" dirty="0" smtClean="0">
                <a:solidFill>
                  <a:schemeClr val="bg1"/>
                </a:solidFill>
              </a:rPr>
              <a:t>22</a:t>
            </a:r>
            <a:r>
              <a:rPr lang="en-GB" sz="3600" b="1" baseline="30000" dirty="0" smtClean="0">
                <a:solidFill>
                  <a:schemeClr val="bg1"/>
                </a:solidFill>
              </a:rPr>
              <a:t>ND</a:t>
            </a:r>
            <a:r>
              <a:rPr lang="en-GB" sz="3600" b="1" dirty="0" smtClean="0">
                <a:solidFill>
                  <a:schemeClr val="bg1"/>
                </a:solidFill>
              </a:rPr>
              <a:t> MAY 2017</a:t>
            </a:r>
            <a:endParaRPr lang="en-GB" sz="3600" b="1" dirty="0">
              <a:solidFill>
                <a:schemeClr val="bg1"/>
              </a:solidFill>
            </a:endParaRPr>
          </a:p>
        </p:txBody>
      </p:sp>
      <p:pic>
        <p:nvPicPr>
          <p:cNvPr id="4" name="Content Placeholder 3" descr="gettyimages-687322110.jpg"/>
          <p:cNvPicPr>
            <a:picLocks noGrp="1" noChangeAspect="1"/>
          </p:cNvPicPr>
          <p:nvPr>
            <p:ph idx="1"/>
          </p:nvPr>
        </p:nvPicPr>
        <p:blipFill>
          <a:blip r:embed="rId4" cstate="print"/>
          <a:stretch>
            <a:fillRect/>
          </a:stretch>
        </p:blipFill>
        <p:spPr>
          <a:xfrm>
            <a:off x="1187624" y="1124744"/>
            <a:ext cx="6788944" cy="4752527"/>
          </a:xfrm>
        </p:spPr>
      </p:pic>
      <p:sp>
        <p:nvSpPr>
          <p:cNvPr id="5" name="TextBox 4"/>
          <p:cNvSpPr txBox="1"/>
          <p:nvPr/>
        </p:nvSpPr>
        <p:spPr>
          <a:xfrm>
            <a:off x="0" y="6093296"/>
            <a:ext cx="9144000" cy="707886"/>
          </a:xfrm>
          <a:prstGeom prst="rect">
            <a:avLst/>
          </a:prstGeom>
          <a:noFill/>
        </p:spPr>
        <p:txBody>
          <a:bodyPr wrap="square" rtlCol="0">
            <a:spAutoFit/>
          </a:bodyPr>
          <a:lstStyle/>
          <a:p>
            <a:pPr algn="ctr"/>
            <a:r>
              <a:rPr lang="en-GB" sz="2000" b="1" dirty="0" smtClean="0">
                <a:solidFill>
                  <a:schemeClr val="bg1"/>
                </a:solidFill>
                <a:latin typeface="Lucida Console" pitchFamily="49" charset="0"/>
              </a:rPr>
              <a:t>= 22 people killed </a:t>
            </a:r>
          </a:p>
          <a:p>
            <a:pPr algn="ctr"/>
            <a:r>
              <a:rPr lang="en-GB" sz="2000" b="1" dirty="0" smtClean="0">
                <a:solidFill>
                  <a:schemeClr val="bg1"/>
                </a:solidFill>
                <a:latin typeface="Lucida Console" pitchFamily="49" charset="0"/>
              </a:rPr>
              <a:t>=one of the victims was 8 year old Saffie Rose</a:t>
            </a:r>
            <a:endParaRPr lang="en-GB" sz="2000" b="1" dirty="0">
              <a:solidFill>
                <a:schemeClr val="bg1"/>
              </a:solidFill>
              <a:latin typeface="Lucida Console" pitchFamily="49" charset="0"/>
            </a:endParaRPr>
          </a:p>
        </p:txBody>
      </p:sp>
      <p:pic>
        <p:nvPicPr>
          <p:cNvPr id="6" name="Picture 5" descr="saffie4.jpg"/>
          <p:cNvPicPr>
            <a:picLocks/>
          </p:cNvPicPr>
          <p:nvPr/>
        </p:nvPicPr>
        <p:blipFill>
          <a:blip r:embed="rId5" cstate="print"/>
          <a:stretch>
            <a:fillRect/>
          </a:stretch>
        </p:blipFill>
        <p:spPr>
          <a:xfrm>
            <a:off x="1187624" y="1124744"/>
            <a:ext cx="6789600" cy="4752000"/>
          </a:xfrm>
          <a:prstGeom prst="rect">
            <a:avLst/>
          </a:prstGeom>
        </p:spPr>
      </p:pic>
      <p:pic>
        <p:nvPicPr>
          <p:cNvPr id="7" name="Picture 6" descr="saffie3.jpg"/>
          <p:cNvPicPr>
            <a:picLocks/>
          </p:cNvPicPr>
          <p:nvPr/>
        </p:nvPicPr>
        <p:blipFill>
          <a:blip r:embed="rId6" cstate="print"/>
          <a:stretch>
            <a:fillRect/>
          </a:stretch>
        </p:blipFill>
        <p:spPr>
          <a:xfrm>
            <a:off x="1187624" y="1124744"/>
            <a:ext cx="6789600" cy="4752000"/>
          </a:xfrm>
          <a:prstGeom prst="rect">
            <a:avLst/>
          </a:prstGeom>
        </p:spPr>
      </p:pic>
      <p:pic>
        <p:nvPicPr>
          <p:cNvPr id="8" name="Picture 7" descr="saffie2.jpg"/>
          <p:cNvPicPr>
            <a:picLocks/>
          </p:cNvPicPr>
          <p:nvPr/>
        </p:nvPicPr>
        <p:blipFill>
          <a:blip r:embed="rId7" cstate="print"/>
          <a:srcRect l="22272" r="21518"/>
          <a:stretch>
            <a:fillRect/>
          </a:stretch>
        </p:blipFill>
        <p:spPr>
          <a:xfrm>
            <a:off x="1187624" y="1124744"/>
            <a:ext cx="6789600" cy="4752000"/>
          </a:xfrm>
          <a:prstGeom prst="rect">
            <a:avLst/>
          </a:prstGeom>
        </p:spPr>
      </p:pic>
      <p:pic>
        <p:nvPicPr>
          <p:cNvPr id="9" name="Picture 8" descr="saffie1.jpg"/>
          <p:cNvPicPr>
            <a:picLocks/>
          </p:cNvPicPr>
          <p:nvPr/>
        </p:nvPicPr>
        <p:blipFill>
          <a:blip r:embed="rId8" cstate="print"/>
          <a:stretch>
            <a:fillRect/>
          </a:stretch>
        </p:blipFill>
        <p:spPr>
          <a:xfrm>
            <a:off x="1187624" y="1124744"/>
            <a:ext cx="6789600" cy="4752000"/>
          </a:xfrm>
          <a:prstGeom prst="rect">
            <a:avLst/>
          </a:prstGeom>
        </p:spPr>
      </p:pic>
      <p:pic>
        <p:nvPicPr>
          <p:cNvPr id="10" name="Picture 9" descr="saffie.jpg"/>
          <p:cNvPicPr>
            <a:picLocks/>
          </p:cNvPicPr>
          <p:nvPr/>
        </p:nvPicPr>
        <p:blipFill>
          <a:blip r:embed="rId9" cstate="print"/>
          <a:stretch>
            <a:fillRect/>
          </a:stretch>
        </p:blipFill>
        <p:spPr>
          <a:xfrm>
            <a:off x="1043608" y="1124744"/>
            <a:ext cx="6789600" cy="4752000"/>
          </a:xfrm>
          <a:prstGeom prst="rect">
            <a:avLst/>
          </a:prstGeom>
        </p:spPr>
      </p:pic>
      <p:sp>
        <p:nvSpPr>
          <p:cNvPr id="12" name="Footer Placeholder 11"/>
          <p:cNvSpPr>
            <a:spLocks noGrp="1"/>
          </p:cNvSpPr>
          <p:nvPr>
            <p:ph type="ftr" sz="quarter" idx="11"/>
          </p:nvPr>
        </p:nvSpPr>
        <p:spPr/>
        <p:txBody>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5">
                                            <p:txEl>
                                              <p:pRg st="0" end="0"/>
                                            </p:txEl>
                                          </p:spTgt>
                                        </p:tgtEl>
                                      </p:cBhvr>
                                    </p:animEffect>
                                    <p:set>
                                      <p:cBhvr>
                                        <p:cTn id="10" dur="1" fill="hold">
                                          <p:stCondLst>
                                            <p:cond delay="1999"/>
                                          </p:stCondLst>
                                        </p:cTn>
                                        <p:tgtEl>
                                          <p:spTgt spid="5">
                                            <p:txEl>
                                              <p:pRg st="0" end="0"/>
                                            </p:txEl>
                                          </p:spTgt>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par>
                          <p:cTn id="17" fill="hold">
                            <p:stCondLst>
                              <p:cond delay="4000"/>
                            </p:stCondLst>
                            <p:childTnLst>
                              <p:par>
                                <p:cTn id="18" presetID="10" presetClass="entr" presetSubtype="0" fill="hold"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par>
                          <p:cTn id="21" fill="hold">
                            <p:stCondLst>
                              <p:cond delay="7000"/>
                            </p:stCondLst>
                            <p:childTnLst>
                              <p:par>
                                <p:cTn id="22" presetID="10" presetClass="entr" presetSubtype="0" fill="hold"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par>
                          <p:cTn id="25" fill="hold">
                            <p:stCondLst>
                              <p:cond delay="10000"/>
                            </p:stCondLst>
                            <p:childTnLst>
                              <p:par>
                                <p:cTn id="26" presetID="10"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par>
                          <p:cTn id="29" fill="hold">
                            <p:stCondLst>
                              <p:cond delay="13000"/>
                            </p:stCondLst>
                            <p:childTnLst>
                              <p:par>
                                <p:cTn id="30" presetID="10" presetClass="entr" presetSubtype="0" fill="hold" nodeType="after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8078" y="83571"/>
            <a:ext cx="4747845" cy="626716"/>
          </a:xfrm>
        </p:spPr>
        <p:txBody>
          <a:bodyPr>
            <a:normAutofit fontScale="90000"/>
          </a:bodyPr>
          <a:lstStyle/>
          <a:p>
            <a:r>
              <a:rPr lang="en-GB" sz="3738" b="1" dirty="0">
                <a:solidFill>
                  <a:schemeClr val="bg1"/>
                </a:solidFill>
                <a:latin typeface="Algerian" panose="04020705040A02060702" pitchFamily="82" charset="0"/>
              </a:rPr>
              <a:t>PREVENT</a:t>
            </a:r>
            <a:r>
              <a:rPr lang="en-GB" sz="3738" b="1" dirty="0">
                <a:solidFill>
                  <a:srgbClr val="92D050"/>
                </a:solidFill>
                <a:latin typeface="Bauhaus 93" panose="04030905020B02020C02" pitchFamily="82" charset="0"/>
              </a:rPr>
              <a:t> </a:t>
            </a:r>
            <a:r>
              <a:rPr lang="en-GB" sz="3738" b="1" dirty="0">
                <a:solidFill>
                  <a:schemeClr val="bg1"/>
                </a:solidFill>
                <a:latin typeface="Bauhaus 93" panose="04030905020B02020C02" pitchFamily="82" charset="0"/>
              </a:rPr>
              <a:t> </a:t>
            </a:r>
          </a:p>
        </p:txBody>
      </p:sp>
      <p:sp>
        <p:nvSpPr>
          <p:cNvPr id="3" name="Subtitle 2"/>
          <p:cNvSpPr>
            <a:spLocks noGrp="1"/>
          </p:cNvSpPr>
          <p:nvPr>
            <p:ph type="subTitle" idx="1"/>
          </p:nvPr>
        </p:nvSpPr>
        <p:spPr>
          <a:xfrm>
            <a:off x="2182235" y="680848"/>
            <a:ext cx="4747845" cy="783042"/>
          </a:xfrm>
        </p:spPr>
        <p:txBody>
          <a:bodyPr>
            <a:normAutofit/>
          </a:bodyPr>
          <a:lstStyle/>
          <a:p>
            <a:r>
              <a:rPr lang="en-GB" sz="1662" dirty="0">
                <a:solidFill>
                  <a:schemeClr val="bg1"/>
                </a:solidFill>
                <a:latin typeface="Bahnschrift SemiBold" panose="020B0502040204020203" pitchFamily="34" charset="0"/>
              </a:rPr>
              <a:t>Engaging all communities to safeguard children and vulnerable people from Radicalisation</a:t>
            </a:r>
          </a:p>
        </p:txBody>
      </p:sp>
      <p:sp>
        <p:nvSpPr>
          <p:cNvPr id="4" name="Rectangle 3"/>
          <p:cNvSpPr/>
          <p:nvPr/>
        </p:nvSpPr>
        <p:spPr>
          <a:xfrm>
            <a:off x="2458552" y="1498942"/>
            <a:ext cx="1411833" cy="602189"/>
          </a:xfrm>
          <a:prstGeom prst="rect">
            <a:avLst/>
          </a:prstGeom>
          <a:noFill/>
        </p:spPr>
        <p:txBody>
          <a:bodyPr wrap="square" lIns="26706" tIns="13353" rIns="26706" bIns="13353">
            <a:spAutoFit/>
          </a:bodyPr>
          <a:lstStyle/>
          <a:p>
            <a:pPr algn="ctr"/>
            <a:r>
              <a:rPr lang="en-US" sz="3738" b="1" dirty="0">
                <a:solidFill>
                  <a:srgbClr val="92D050"/>
                </a:solidFill>
                <a:latin typeface="Algerian" panose="04020705040A02060702" pitchFamily="82" charset="0"/>
                <a:ea typeface="+mj-ea"/>
                <a:cs typeface="+mj-cs"/>
              </a:rPr>
              <a:t>PUSH</a:t>
            </a:r>
            <a:endParaRPr lang="en-GB" sz="3738" b="1" dirty="0">
              <a:solidFill>
                <a:srgbClr val="92D050"/>
              </a:solidFill>
              <a:latin typeface="Algerian" panose="04020705040A02060702" pitchFamily="82" charset="0"/>
              <a:ea typeface="+mj-ea"/>
              <a:cs typeface="+mj-cs"/>
            </a:endParaRPr>
          </a:p>
        </p:txBody>
      </p:sp>
      <p:sp>
        <p:nvSpPr>
          <p:cNvPr id="5" name="Rectangle 4"/>
          <p:cNvSpPr/>
          <p:nvPr/>
        </p:nvSpPr>
        <p:spPr>
          <a:xfrm>
            <a:off x="5270424" y="1499958"/>
            <a:ext cx="1553649" cy="602189"/>
          </a:xfrm>
          <a:prstGeom prst="rect">
            <a:avLst/>
          </a:prstGeom>
          <a:noFill/>
        </p:spPr>
        <p:txBody>
          <a:bodyPr wrap="square" lIns="26706" tIns="13353" rIns="26706" bIns="13353">
            <a:spAutoFit/>
          </a:bodyPr>
          <a:lstStyle/>
          <a:p>
            <a:pPr algn="ctr"/>
            <a:r>
              <a:rPr lang="en-US" sz="3738" b="1" dirty="0">
                <a:solidFill>
                  <a:srgbClr val="92D050"/>
                </a:solidFill>
                <a:latin typeface="Algerian" panose="04020705040A02060702" pitchFamily="82" charset="0"/>
                <a:ea typeface="+mj-ea"/>
                <a:cs typeface="+mj-cs"/>
              </a:rPr>
              <a:t>PULL</a:t>
            </a:r>
            <a:endParaRPr lang="en-GB" sz="3738" b="1" dirty="0">
              <a:solidFill>
                <a:srgbClr val="92D050"/>
              </a:solidFill>
              <a:latin typeface="Algerian" panose="04020705040A02060702" pitchFamily="82" charset="0"/>
              <a:ea typeface="+mj-ea"/>
              <a:cs typeface="+mj-cs"/>
            </a:endParaRPr>
          </a:p>
        </p:txBody>
      </p:sp>
      <p:sp>
        <p:nvSpPr>
          <p:cNvPr id="6" name="Rectangle 5"/>
          <p:cNvSpPr/>
          <p:nvPr/>
        </p:nvSpPr>
        <p:spPr>
          <a:xfrm>
            <a:off x="2213209" y="2496764"/>
            <a:ext cx="2494800" cy="1817805"/>
          </a:xfrm>
          <a:prstGeom prst="rect">
            <a:avLst/>
          </a:prstGeom>
        </p:spPr>
        <p:txBody>
          <a:bodyPr>
            <a:spAutoFit/>
          </a:bodyPr>
          <a:lstStyle/>
          <a:p>
            <a:r>
              <a:rPr lang="en-GB" sz="1246" dirty="0">
                <a:solidFill>
                  <a:schemeClr val="bg1"/>
                </a:solidFill>
              </a:rPr>
              <a:t>- Searching for identity</a:t>
            </a:r>
          </a:p>
          <a:p>
            <a:r>
              <a:rPr lang="en-GB" sz="1246" dirty="0">
                <a:solidFill>
                  <a:schemeClr val="bg1"/>
                </a:solidFill>
              </a:rPr>
              <a:t>- Discrimination</a:t>
            </a:r>
          </a:p>
          <a:p>
            <a:r>
              <a:rPr lang="en-GB" sz="1246" dirty="0">
                <a:solidFill>
                  <a:schemeClr val="bg1"/>
                </a:solidFill>
              </a:rPr>
              <a:t>- Persecution</a:t>
            </a:r>
          </a:p>
          <a:p>
            <a:r>
              <a:rPr lang="en-GB" sz="1246" dirty="0">
                <a:solidFill>
                  <a:schemeClr val="bg1"/>
                </a:solidFill>
              </a:rPr>
              <a:t>- Alienation</a:t>
            </a:r>
          </a:p>
          <a:p>
            <a:r>
              <a:rPr lang="en-GB" sz="1246" dirty="0">
                <a:solidFill>
                  <a:schemeClr val="bg1"/>
                </a:solidFill>
              </a:rPr>
              <a:t>- Inequalities</a:t>
            </a:r>
          </a:p>
          <a:p>
            <a:r>
              <a:rPr lang="en-GB" sz="1246" dirty="0">
                <a:solidFill>
                  <a:schemeClr val="bg1"/>
                </a:solidFill>
              </a:rPr>
              <a:t>- Perceived global injustice</a:t>
            </a:r>
          </a:p>
          <a:p>
            <a:r>
              <a:rPr lang="en-GB" sz="1246" dirty="0">
                <a:solidFill>
                  <a:schemeClr val="bg1"/>
                </a:solidFill>
              </a:rPr>
              <a:t>- Unemployment</a:t>
            </a:r>
          </a:p>
          <a:p>
            <a:r>
              <a:rPr lang="en-GB" sz="1246" dirty="0">
                <a:solidFill>
                  <a:schemeClr val="bg1"/>
                </a:solidFill>
              </a:rPr>
              <a:t>- Lack of social amenities</a:t>
            </a:r>
          </a:p>
          <a:p>
            <a:r>
              <a:rPr lang="en-GB" sz="1246" dirty="0">
                <a:solidFill>
                  <a:schemeClr val="bg1"/>
                </a:solidFill>
              </a:rPr>
              <a:t>- Grievances</a:t>
            </a:r>
          </a:p>
        </p:txBody>
      </p:sp>
      <p:sp>
        <p:nvSpPr>
          <p:cNvPr id="7" name="Rectangle 6"/>
          <p:cNvSpPr/>
          <p:nvPr/>
        </p:nvSpPr>
        <p:spPr>
          <a:xfrm>
            <a:off x="4418084" y="2497780"/>
            <a:ext cx="2494946" cy="1817805"/>
          </a:xfrm>
          <a:prstGeom prst="rect">
            <a:avLst/>
          </a:prstGeom>
        </p:spPr>
        <p:txBody>
          <a:bodyPr wrap="square">
            <a:spAutoFit/>
          </a:bodyPr>
          <a:lstStyle/>
          <a:p>
            <a:pPr algn="r"/>
            <a:r>
              <a:rPr lang="en-GB" sz="1246" dirty="0">
                <a:solidFill>
                  <a:schemeClr val="bg1"/>
                </a:solidFill>
              </a:rPr>
              <a:t>- Friends </a:t>
            </a:r>
          </a:p>
          <a:p>
            <a:pPr algn="r"/>
            <a:r>
              <a:rPr lang="en-GB" sz="1246" dirty="0">
                <a:solidFill>
                  <a:schemeClr val="bg1"/>
                </a:solidFill>
              </a:rPr>
              <a:t>- Protection</a:t>
            </a:r>
          </a:p>
          <a:p>
            <a:pPr algn="r"/>
            <a:r>
              <a:rPr lang="en-GB" sz="1246" dirty="0">
                <a:solidFill>
                  <a:schemeClr val="bg1"/>
                </a:solidFill>
              </a:rPr>
              <a:t>- A sense of purpose</a:t>
            </a:r>
          </a:p>
          <a:p>
            <a:pPr algn="r"/>
            <a:r>
              <a:rPr lang="en-GB" sz="1246" dirty="0">
                <a:solidFill>
                  <a:schemeClr val="bg1"/>
                </a:solidFill>
              </a:rPr>
              <a:t>- On or offline recruiters promising</a:t>
            </a:r>
          </a:p>
          <a:p>
            <a:pPr algn="r"/>
            <a:r>
              <a:rPr lang="en-GB" sz="1246" dirty="0">
                <a:solidFill>
                  <a:schemeClr val="bg1"/>
                </a:solidFill>
              </a:rPr>
              <a:t>- outlets for grievances </a:t>
            </a:r>
          </a:p>
          <a:p>
            <a:pPr algn="r"/>
            <a:r>
              <a:rPr lang="en-GB" sz="1246" dirty="0">
                <a:solidFill>
                  <a:schemeClr val="bg1"/>
                </a:solidFill>
              </a:rPr>
              <a:t>- Desire for adventure</a:t>
            </a:r>
          </a:p>
          <a:p>
            <a:pPr algn="r"/>
            <a:r>
              <a:rPr lang="en-GB" sz="1246" dirty="0">
                <a:solidFill>
                  <a:schemeClr val="bg1"/>
                </a:solidFill>
              </a:rPr>
              <a:t>- Peer groups</a:t>
            </a:r>
          </a:p>
          <a:p>
            <a:pPr algn="r"/>
            <a:r>
              <a:rPr lang="en-GB" sz="1246" dirty="0">
                <a:solidFill>
                  <a:schemeClr val="bg1"/>
                </a:solidFill>
              </a:rPr>
              <a:t>- Belonging</a:t>
            </a:r>
          </a:p>
          <a:p>
            <a:pPr algn="r"/>
            <a:r>
              <a:rPr lang="en-GB" sz="1246" dirty="0">
                <a:solidFill>
                  <a:schemeClr val="bg1"/>
                </a:solidFill>
              </a:rPr>
              <a:t>- A feeling of achievement</a:t>
            </a:r>
          </a:p>
        </p:txBody>
      </p:sp>
      <p:sp>
        <p:nvSpPr>
          <p:cNvPr id="34" name="TextBox 33"/>
          <p:cNvSpPr txBox="1"/>
          <p:nvPr/>
        </p:nvSpPr>
        <p:spPr>
          <a:xfrm>
            <a:off x="4660131" y="4784006"/>
            <a:ext cx="2252899" cy="667490"/>
          </a:xfrm>
          <a:prstGeom prst="rect">
            <a:avLst/>
          </a:prstGeom>
          <a:noFill/>
        </p:spPr>
        <p:txBody>
          <a:bodyPr wrap="square" rtlCol="0">
            <a:spAutoFit/>
          </a:bodyPr>
          <a:lstStyle/>
          <a:p>
            <a:pPr algn="r"/>
            <a:r>
              <a:rPr lang="en-GB" sz="1246" dirty="0">
                <a:solidFill>
                  <a:srgbClr val="92D050"/>
                </a:solidFill>
              </a:rPr>
              <a:t>David.Chadwick@Walsall.gov.uk</a:t>
            </a:r>
          </a:p>
          <a:p>
            <a:pPr algn="r"/>
            <a:r>
              <a:rPr lang="en-GB" sz="1246" dirty="0">
                <a:solidFill>
                  <a:schemeClr val="bg1"/>
                </a:solidFill>
              </a:rPr>
              <a:t>01922 652726</a:t>
            </a:r>
          </a:p>
          <a:p>
            <a:pPr algn="r"/>
            <a:r>
              <a:rPr lang="en-GB" sz="1246" dirty="0">
                <a:solidFill>
                  <a:schemeClr val="bg1"/>
                </a:solidFill>
              </a:rPr>
              <a:t>Mob. 07584381613</a:t>
            </a:r>
          </a:p>
        </p:txBody>
      </p:sp>
      <p:sp>
        <p:nvSpPr>
          <p:cNvPr id="35" name="TextBox 34"/>
          <p:cNvSpPr txBox="1"/>
          <p:nvPr/>
        </p:nvSpPr>
        <p:spPr>
          <a:xfrm>
            <a:off x="2265080" y="4589163"/>
            <a:ext cx="2243443" cy="859210"/>
          </a:xfrm>
          <a:prstGeom prst="rect">
            <a:avLst/>
          </a:prstGeom>
          <a:noFill/>
        </p:spPr>
        <p:txBody>
          <a:bodyPr wrap="square" rtlCol="0">
            <a:spAutoFit/>
          </a:bodyPr>
          <a:lstStyle/>
          <a:p>
            <a:r>
              <a:rPr lang="en-GB" sz="1246" dirty="0">
                <a:solidFill>
                  <a:schemeClr val="bg1"/>
                </a:solidFill>
              </a:rPr>
              <a:t>Contact:</a:t>
            </a:r>
          </a:p>
          <a:p>
            <a:r>
              <a:rPr lang="en-GB" sz="1246" dirty="0">
                <a:solidFill>
                  <a:srgbClr val="92D050"/>
                </a:solidFill>
              </a:rPr>
              <a:t>Niall.Markham@Walsall.gov.uk</a:t>
            </a:r>
          </a:p>
          <a:p>
            <a:r>
              <a:rPr lang="en-GB" sz="1246" dirty="0">
                <a:solidFill>
                  <a:schemeClr val="bg1"/>
                </a:solidFill>
              </a:rPr>
              <a:t>01922 654499</a:t>
            </a:r>
          </a:p>
          <a:p>
            <a:r>
              <a:rPr lang="en-GB" sz="1246" dirty="0">
                <a:solidFill>
                  <a:schemeClr val="bg1"/>
                </a:solidFill>
              </a:rPr>
              <a:t>Mob. 07766160646</a:t>
            </a:r>
          </a:p>
        </p:txBody>
      </p:sp>
      <p:sp>
        <p:nvSpPr>
          <p:cNvPr id="8" name="TextBox 7"/>
          <p:cNvSpPr txBox="1"/>
          <p:nvPr/>
        </p:nvSpPr>
        <p:spPr>
          <a:xfrm>
            <a:off x="2286208" y="5775001"/>
            <a:ext cx="4747845" cy="305468"/>
          </a:xfrm>
          <a:prstGeom prst="rect">
            <a:avLst/>
          </a:prstGeom>
          <a:noFill/>
        </p:spPr>
        <p:txBody>
          <a:bodyPr wrap="square" rtlCol="0">
            <a:spAutoFit/>
          </a:bodyPr>
          <a:lstStyle/>
          <a:p>
            <a:pPr algn="ctr"/>
            <a:r>
              <a:rPr lang="en-GB" sz="1385" dirty="0">
                <a:solidFill>
                  <a:schemeClr val="bg1"/>
                </a:solidFill>
              </a:rPr>
              <a:t>For further advice and guidance visit; </a:t>
            </a:r>
          </a:p>
        </p:txBody>
      </p:sp>
      <p:sp>
        <p:nvSpPr>
          <p:cNvPr id="9" name="TextBox 8"/>
          <p:cNvSpPr txBox="1"/>
          <p:nvPr/>
        </p:nvSpPr>
        <p:spPr>
          <a:xfrm>
            <a:off x="2301719" y="2043878"/>
            <a:ext cx="2358411" cy="625043"/>
          </a:xfrm>
          <a:prstGeom prst="rect">
            <a:avLst/>
          </a:prstGeom>
          <a:noFill/>
        </p:spPr>
        <p:txBody>
          <a:bodyPr wrap="square" rtlCol="0">
            <a:spAutoFit/>
          </a:bodyPr>
          <a:lstStyle/>
          <a:p>
            <a:r>
              <a:rPr lang="en-GB" sz="1108" b="1" i="1" dirty="0">
                <a:solidFill>
                  <a:schemeClr val="bg1"/>
                </a:solidFill>
              </a:rPr>
              <a:t>Some factors make people more vulnerable to radicalisation:</a:t>
            </a:r>
            <a:endParaRPr lang="en-GB" sz="1108" b="1" dirty="0">
              <a:solidFill>
                <a:schemeClr val="bg1"/>
              </a:solidFill>
            </a:endParaRPr>
          </a:p>
          <a:p>
            <a:r>
              <a:rPr lang="en-GB" sz="1246" dirty="0">
                <a:solidFill>
                  <a:schemeClr val="bg1"/>
                </a:solidFill>
              </a:rPr>
              <a:t> </a:t>
            </a:r>
          </a:p>
        </p:txBody>
      </p:sp>
      <p:sp>
        <p:nvSpPr>
          <p:cNvPr id="10" name="TextBox 9"/>
          <p:cNvSpPr txBox="1"/>
          <p:nvPr/>
        </p:nvSpPr>
        <p:spPr>
          <a:xfrm>
            <a:off x="4643080" y="2060236"/>
            <a:ext cx="2287000" cy="582467"/>
          </a:xfrm>
          <a:prstGeom prst="rect">
            <a:avLst/>
          </a:prstGeom>
          <a:noFill/>
        </p:spPr>
        <p:txBody>
          <a:bodyPr wrap="square" rtlCol="0">
            <a:spAutoFit/>
          </a:bodyPr>
          <a:lstStyle/>
          <a:p>
            <a:pPr algn="r"/>
            <a:r>
              <a:rPr lang="en-GB" sz="1108" b="1" i="1" dirty="0">
                <a:solidFill>
                  <a:schemeClr val="bg1"/>
                </a:solidFill>
              </a:rPr>
              <a:t>Some factors are used to make extremism sound appealing:</a:t>
            </a:r>
            <a:endParaRPr lang="en-GB" sz="1108" b="1" dirty="0">
              <a:solidFill>
                <a:schemeClr val="bg1"/>
              </a:solidFill>
            </a:endParaRPr>
          </a:p>
          <a:p>
            <a:pPr algn="just"/>
            <a:r>
              <a:rPr lang="en-GB" sz="969" dirty="0">
                <a:solidFill>
                  <a:schemeClr val="bg1"/>
                </a:solidFill>
              </a:rPr>
              <a:t> </a:t>
            </a:r>
          </a:p>
        </p:txBody>
      </p:sp>
      <p:sp>
        <p:nvSpPr>
          <p:cNvPr id="14" name="Rectangle 13"/>
          <p:cNvSpPr/>
          <p:nvPr/>
        </p:nvSpPr>
        <p:spPr>
          <a:xfrm>
            <a:off x="2198077" y="5984330"/>
            <a:ext cx="4732003" cy="497957"/>
          </a:xfrm>
          <a:prstGeom prst="rect">
            <a:avLst/>
          </a:prstGeom>
        </p:spPr>
        <p:txBody>
          <a:bodyPr wrap="square">
            <a:spAutoFit/>
          </a:bodyPr>
          <a:lstStyle/>
          <a:p>
            <a:pPr algn="ctr">
              <a:lnSpc>
                <a:spcPct val="119000"/>
              </a:lnSpc>
              <a:spcAft>
                <a:spcPts val="415"/>
              </a:spcAft>
            </a:pPr>
            <a:r>
              <a:rPr lang="en-GB" sz="2215" b="1" kern="1400" spc="208" dirty="0">
                <a:ln w="10160">
                  <a:solidFill>
                    <a:srgbClr val="92D050"/>
                  </a:solidFill>
                  <a:prstDash val="solid"/>
                </a:ln>
                <a:solidFill>
                  <a:schemeClr val="bg1"/>
                </a:solidFill>
                <a:latin typeface="Arial Black" panose="020B0A04020102020204" pitchFamily="34" charset="0"/>
              </a:rPr>
              <a:t>educateagainsthate.com</a:t>
            </a:r>
          </a:p>
        </p:txBody>
      </p:sp>
    </p:spTree>
    <p:extLst>
      <p:ext uri="{BB962C8B-B14F-4D97-AF65-F5344CB8AC3E}">
        <p14:creationId xmlns:p14="http://schemas.microsoft.com/office/powerpoint/2010/main" val="308060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P spid="35" grpId="0"/>
      <p:bldP spid="8" grpId="0"/>
      <p:bldP spid="9"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032" y="836712"/>
            <a:ext cx="9117941" cy="7631480"/>
          </a:xfrm>
        </p:spPr>
        <p:txBody>
          <a:bodyPr>
            <a:normAutofit/>
          </a:bodyPr>
          <a:lstStyle/>
          <a:p>
            <a:pPr marL="0" indent="0" algn="r">
              <a:buNone/>
            </a:pPr>
            <a:r>
              <a:rPr lang="en-GB" sz="1600" dirty="0">
                <a:solidFill>
                  <a:schemeClr val="bg1"/>
                </a:solidFill>
                <a:latin typeface="+mn-lt"/>
              </a:rPr>
              <a:t>Contextual factors that can indicate signs of radicalisation</a:t>
            </a:r>
            <a:r>
              <a:rPr lang="en-GB" sz="1600" dirty="0" smtClean="0">
                <a:solidFill>
                  <a:schemeClr val="bg1"/>
                </a:solidFill>
                <a:latin typeface="+mn-lt"/>
              </a:rPr>
              <a:t>.</a:t>
            </a:r>
          </a:p>
          <a:p>
            <a:pPr marL="0" indent="0" algn="r">
              <a:buNone/>
            </a:pPr>
            <a:endParaRPr lang="en-GB" sz="1600" dirty="0">
              <a:solidFill>
                <a:schemeClr val="bg1"/>
              </a:solidFill>
              <a:latin typeface="+mn-lt"/>
            </a:endParaRPr>
          </a:p>
          <a:p>
            <a:pPr algn="r"/>
            <a:r>
              <a:rPr lang="en-GB" sz="1600" dirty="0">
                <a:solidFill>
                  <a:schemeClr val="bg1"/>
                </a:solidFill>
                <a:latin typeface="+mn-lt"/>
              </a:rPr>
              <a:t>Sudden break with the family and long-standing friendships.</a:t>
            </a:r>
          </a:p>
          <a:p>
            <a:pPr algn="r"/>
            <a:r>
              <a:rPr lang="en-GB" sz="1600" dirty="0">
                <a:solidFill>
                  <a:schemeClr val="bg1"/>
                </a:solidFill>
                <a:latin typeface="+mn-lt"/>
              </a:rPr>
              <a:t>Sudden drop-out of school and conflicts with the school.</a:t>
            </a:r>
          </a:p>
          <a:p>
            <a:pPr algn="r"/>
            <a:r>
              <a:rPr lang="en-GB" sz="1600" dirty="0">
                <a:solidFill>
                  <a:schemeClr val="bg1"/>
                </a:solidFill>
                <a:latin typeface="+mn-lt"/>
              </a:rPr>
              <a:t>Change in behaviour relating to food, clothing, language or finances.</a:t>
            </a:r>
          </a:p>
          <a:p>
            <a:pPr algn="r"/>
            <a:r>
              <a:rPr lang="en-GB" sz="1600" dirty="0">
                <a:solidFill>
                  <a:schemeClr val="bg1"/>
                </a:solidFill>
                <a:latin typeface="+mn-lt"/>
              </a:rPr>
              <a:t>Changes in attitudes and behaviour towards others: antisocial comments, rejection of authority, refusal to interact socially, signs of withdrawal and isolation.</a:t>
            </a:r>
          </a:p>
          <a:p>
            <a:pPr algn="r"/>
            <a:r>
              <a:rPr lang="en-GB" sz="1600" dirty="0">
                <a:solidFill>
                  <a:schemeClr val="bg1"/>
                </a:solidFill>
                <a:latin typeface="+mn-lt"/>
              </a:rPr>
              <a:t>Regular viewing of internet sites and participation in social media networks that condone radical or extremist views.</a:t>
            </a:r>
          </a:p>
          <a:p>
            <a:pPr algn="r"/>
            <a:r>
              <a:rPr lang="en-GB" sz="1600" dirty="0">
                <a:solidFill>
                  <a:schemeClr val="bg1"/>
                </a:solidFill>
                <a:latin typeface="+mn-lt"/>
              </a:rPr>
              <a:t>Reference to apocalyptic and conspiracy theories.</a:t>
            </a:r>
          </a:p>
          <a:p>
            <a:pPr algn="r"/>
            <a:r>
              <a:rPr lang="en-GB" sz="1600" dirty="0">
                <a:solidFill>
                  <a:schemeClr val="bg1"/>
                </a:solidFill>
                <a:latin typeface="+mn-lt"/>
              </a:rPr>
              <a:t>Unwilling to consider other points of view</a:t>
            </a:r>
          </a:p>
          <a:p>
            <a:pPr algn="r"/>
            <a:endParaRPr lang="en-GB" sz="1600" dirty="0">
              <a:solidFill>
                <a:schemeClr val="bg1"/>
              </a:solidFill>
              <a:latin typeface="+mn-lt"/>
            </a:endParaRPr>
          </a:p>
          <a:p>
            <a:pPr marL="0" indent="0" algn="r">
              <a:buNone/>
            </a:pPr>
            <a:r>
              <a:rPr lang="en-GB" sz="1600" dirty="0">
                <a:solidFill>
                  <a:schemeClr val="bg1"/>
                </a:solidFill>
                <a:latin typeface="+mn-lt"/>
              </a:rPr>
              <a:t>It is important to remember that some signs will be clearer than others, and some less obvious</a:t>
            </a:r>
          </a:p>
          <a:p>
            <a:pPr algn="r"/>
            <a:endParaRPr lang="en-GB" sz="1600" dirty="0">
              <a:solidFill>
                <a:schemeClr val="bg1"/>
              </a:solidFill>
              <a:latin typeface="+mn-lt"/>
            </a:endParaRPr>
          </a:p>
          <a:p>
            <a:pPr algn="r"/>
            <a:endParaRPr lang="en-GB" sz="1600" dirty="0">
              <a:solidFill>
                <a:schemeClr val="bg1"/>
              </a:solidFill>
              <a:latin typeface="+mn-lt"/>
            </a:endParaRPr>
          </a:p>
        </p:txBody>
      </p:sp>
      <p:sp>
        <p:nvSpPr>
          <p:cNvPr id="3" name="Title 2"/>
          <p:cNvSpPr>
            <a:spLocks noGrp="1"/>
          </p:cNvSpPr>
          <p:nvPr>
            <p:ph type="title"/>
          </p:nvPr>
        </p:nvSpPr>
        <p:spPr/>
        <p:txBody>
          <a:bodyPr>
            <a:noAutofit/>
          </a:bodyPr>
          <a:lstStyle/>
          <a:p>
            <a:r>
              <a:rPr lang="en-GB" sz="3600" dirty="0" smtClean="0">
                <a:solidFill>
                  <a:schemeClr val="bg1"/>
                </a:solidFill>
                <a:latin typeface="+mj-lt"/>
              </a:rPr>
              <a:t>CONTEXTUAL FACTORS AND SIGNS</a:t>
            </a:r>
            <a:endParaRPr lang="en-GB" sz="3600" dirty="0">
              <a:solidFill>
                <a:schemeClr val="bg1"/>
              </a:solidFill>
              <a:latin typeface="+mj-lt"/>
            </a:endParaRPr>
          </a:p>
        </p:txBody>
      </p:sp>
      <p:sp>
        <p:nvSpPr>
          <p:cNvPr id="7" name="Rectangle 6"/>
          <p:cNvSpPr/>
          <p:nvPr/>
        </p:nvSpPr>
        <p:spPr>
          <a:xfrm rot="20597261">
            <a:off x="179337" y="1657919"/>
            <a:ext cx="2911696" cy="1396536"/>
          </a:xfrm>
          <a:prstGeom prst="rect">
            <a:avLst/>
          </a:prstGeom>
          <a:noFill/>
        </p:spPr>
        <p:txBody>
          <a:bodyPr wrap="none" lIns="68580" tIns="34290" rIns="68580" bIns="34290">
            <a:spAutoFit/>
          </a:bodyPr>
          <a:lstStyle/>
          <a:p>
            <a:pPr algn="ctr"/>
            <a:r>
              <a:rPr lang="en-US" sz="8625" b="1" dirty="0">
                <a:ln w="0" cap="rnd">
                  <a:solidFill>
                    <a:srgbClr val="575656"/>
                  </a:solidFill>
                  <a:prstDash val="solid"/>
                </a:ln>
                <a:solidFill>
                  <a:schemeClr val="bg1"/>
                </a:solidFill>
                <a:effectLst>
                  <a:glow rad="101600">
                    <a:srgbClr val="575656">
                      <a:alpha val="23000"/>
                    </a:srgbClr>
                  </a:glow>
                  <a:outerShdw dist="38100" dir="2640000" algn="bl" rotWithShape="0">
                    <a:schemeClr val="tx2">
                      <a:lumMod val="75000"/>
                    </a:schemeClr>
                  </a:outerShdw>
                </a:effectLst>
              </a:rPr>
              <a:t>SIGNS</a:t>
            </a:r>
          </a:p>
        </p:txBody>
      </p:sp>
    </p:spTree>
    <p:extLst>
      <p:ext uri="{BB962C8B-B14F-4D97-AF65-F5344CB8AC3E}">
        <p14:creationId xmlns:p14="http://schemas.microsoft.com/office/powerpoint/2010/main" val="146187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9863"/>
            <a:ext cx="9143999" cy="857250"/>
          </a:xfrm>
        </p:spPr>
        <p:txBody>
          <a:bodyPr rtlCol="0">
            <a:normAutofit/>
          </a:bodyPr>
          <a:lstStyle/>
          <a:p>
            <a:pPr eaLnBrk="1" fontAlgn="auto" hangingPunct="1">
              <a:spcAft>
                <a:spcPts val="0"/>
              </a:spcAft>
              <a:defRPr/>
            </a:pPr>
            <a:r>
              <a:rPr lang="en-GB" sz="3600" b="1" dirty="0" smtClean="0">
                <a:solidFill>
                  <a:schemeClr val="bg1"/>
                </a:solidFill>
                <a:latin typeface="+mn-lt"/>
              </a:rPr>
              <a:t>WHAT DOES IT LOOK LIKE?</a:t>
            </a:r>
            <a:endParaRPr lang="en-GB" sz="3600" b="1" dirty="0">
              <a:solidFill>
                <a:schemeClr val="bg1"/>
              </a:solidFill>
              <a:latin typeface="+mn-lt"/>
            </a:endParaRPr>
          </a:p>
        </p:txBody>
      </p:sp>
      <p:sp>
        <p:nvSpPr>
          <p:cNvPr id="38915" name="Text Placeholder 2"/>
          <p:cNvSpPr>
            <a:spLocks noGrp="1"/>
          </p:cNvSpPr>
          <p:nvPr>
            <p:ph type="body" idx="1"/>
          </p:nvPr>
        </p:nvSpPr>
        <p:spPr>
          <a:xfrm>
            <a:off x="438150" y="1358900"/>
            <a:ext cx="2117626" cy="477838"/>
          </a:xfrm>
        </p:spPr>
        <p:txBody>
          <a:bodyPr>
            <a:normAutofit fontScale="85000" lnSpcReduction="20000"/>
          </a:bodyPr>
          <a:lstStyle/>
          <a:p>
            <a:pPr algn="ctr" eaLnBrk="1" hangingPunct="1"/>
            <a:r>
              <a:rPr lang="en-GB" altLang="en-US" sz="3600" dirty="0" smtClean="0">
                <a:solidFill>
                  <a:schemeClr val="bg1"/>
                </a:solidFill>
              </a:rPr>
              <a:t>Emotional</a:t>
            </a:r>
          </a:p>
        </p:txBody>
      </p:sp>
      <p:sp>
        <p:nvSpPr>
          <p:cNvPr id="56324" name="Content Placeholder 3"/>
          <p:cNvSpPr>
            <a:spLocks noGrp="1"/>
          </p:cNvSpPr>
          <p:nvPr>
            <p:ph sz="half" idx="2"/>
          </p:nvPr>
        </p:nvSpPr>
        <p:spPr>
          <a:xfrm>
            <a:off x="236660" y="1954213"/>
            <a:ext cx="2432050" cy="2963862"/>
          </a:xfrm>
        </p:spPr>
        <p:txBody>
          <a:bodyPr rtlCol="0">
            <a:normAutofit fontScale="85000" lnSpcReduction="20000"/>
          </a:bodyPr>
          <a:lstStyle/>
          <a:p>
            <a:pPr eaLnBrk="1" fontAlgn="auto" hangingPunct="1">
              <a:spcAft>
                <a:spcPts val="0"/>
              </a:spcAft>
              <a:defRPr/>
            </a:pPr>
            <a:r>
              <a:rPr lang="en-GB" altLang="en-US" dirty="0">
                <a:solidFill>
                  <a:schemeClr val="bg1"/>
                </a:solidFill>
              </a:rPr>
              <a:t>Short tempered</a:t>
            </a:r>
          </a:p>
          <a:p>
            <a:pPr eaLnBrk="1" fontAlgn="auto" hangingPunct="1">
              <a:spcAft>
                <a:spcPts val="0"/>
              </a:spcAft>
              <a:defRPr/>
            </a:pPr>
            <a:r>
              <a:rPr lang="en-US" altLang="en-US" dirty="0">
                <a:solidFill>
                  <a:schemeClr val="bg1"/>
                </a:solidFill>
              </a:rPr>
              <a:t>Be irritable or fussy or have difficulty calming down</a:t>
            </a:r>
            <a:endParaRPr lang="en-GB" altLang="en-US" dirty="0">
              <a:solidFill>
                <a:schemeClr val="bg1"/>
              </a:solidFill>
            </a:endParaRPr>
          </a:p>
          <a:p>
            <a:pPr eaLnBrk="1" fontAlgn="auto" hangingPunct="1">
              <a:spcAft>
                <a:spcPts val="0"/>
              </a:spcAft>
              <a:defRPr/>
            </a:pPr>
            <a:r>
              <a:rPr lang="en-US" altLang="en-US" dirty="0">
                <a:solidFill>
                  <a:schemeClr val="bg1"/>
                </a:solidFill>
              </a:rPr>
              <a:t>Become easily startled</a:t>
            </a:r>
            <a:endParaRPr lang="en-GB" altLang="en-US" dirty="0">
              <a:solidFill>
                <a:schemeClr val="bg1"/>
              </a:solidFill>
            </a:endParaRPr>
          </a:p>
          <a:p>
            <a:pPr eaLnBrk="1" fontAlgn="auto" hangingPunct="1">
              <a:spcAft>
                <a:spcPts val="0"/>
              </a:spcAft>
              <a:defRPr/>
            </a:pPr>
            <a:r>
              <a:rPr lang="en-GB" altLang="en-US" dirty="0">
                <a:solidFill>
                  <a:schemeClr val="bg1"/>
                </a:solidFill>
              </a:rPr>
              <a:t>Withdrawn</a:t>
            </a:r>
          </a:p>
          <a:p>
            <a:pPr eaLnBrk="1" fontAlgn="auto" hangingPunct="1">
              <a:spcAft>
                <a:spcPts val="0"/>
              </a:spcAft>
              <a:defRPr/>
            </a:pPr>
            <a:r>
              <a:rPr lang="en-GB" altLang="en-US" dirty="0">
                <a:solidFill>
                  <a:schemeClr val="bg1"/>
                </a:solidFill>
              </a:rPr>
              <a:t>Fear of being alone</a:t>
            </a:r>
          </a:p>
          <a:p>
            <a:pPr eaLnBrk="1" fontAlgn="auto" hangingPunct="1">
              <a:spcAft>
                <a:spcPts val="0"/>
              </a:spcAft>
              <a:defRPr/>
            </a:pPr>
            <a:endParaRPr lang="en-GB" altLang="en-US" dirty="0">
              <a:solidFill>
                <a:schemeClr val="bg1"/>
              </a:solidFill>
            </a:endParaRPr>
          </a:p>
        </p:txBody>
      </p:sp>
      <p:sp>
        <p:nvSpPr>
          <p:cNvPr id="38917" name="Text Placeholder 4"/>
          <p:cNvSpPr>
            <a:spLocks noGrp="1"/>
          </p:cNvSpPr>
          <p:nvPr>
            <p:ph type="body" sz="quarter" idx="3"/>
          </p:nvPr>
        </p:nvSpPr>
        <p:spPr>
          <a:xfrm>
            <a:off x="3094583" y="1328738"/>
            <a:ext cx="2090738" cy="457200"/>
          </a:xfrm>
        </p:spPr>
        <p:txBody>
          <a:bodyPr>
            <a:normAutofit fontScale="77500" lnSpcReduction="20000"/>
          </a:bodyPr>
          <a:lstStyle/>
          <a:p>
            <a:pPr algn="ctr" eaLnBrk="1" hangingPunct="1"/>
            <a:r>
              <a:rPr lang="en-GB" altLang="en-US" sz="3600" dirty="0" smtClean="0">
                <a:solidFill>
                  <a:schemeClr val="bg1"/>
                </a:solidFill>
              </a:rPr>
              <a:t>Verbal</a:t>
            </a:r>
          </a:p>
        </p:txBody>
      </p:sp>
      <p:sp>
        <p:nvSpPr>
          <p:cNvPr id="54278" name="Content Placeholder 5"/>
          <p:cNvSpPr>
            <a:spLocks noGrp="1"/>
          </p:cNvSpPr>
          <p:nvPr>
            <p:ph sz="quarter" idx="4"/>
          </p:nvPr>
        </p:nvSpPr>
        <p:spPr>
          <a:xfrm>
            <a:off x="2655570" y="1987550"/>
            <a:ext cx="2697163" cy="2963863"/>
          </a:xfrm>
        </p:spPr>
        <p:txBody>
          <a:bodyPr rtlCol="0">
            <a:normAutofit fontScale="85000" lnSpcReduction="10000"/>
          </a:bodyPr>
          <a:lstStyle/>
          <a:p>
            <a:pPr eaLnBrk="1" fontAlgn="auto" hangingPunct="1">
              <a:spcAft>
                <a:spcPts val="0"/>
              </a:spcAft>
              <a:defRPr/>
            </a:pPr>
            <a:r>
              <a:rPr lang="en-GB" altLang="en-US" dirty="0">
                <a:solidFill>
                  <a:schemeClr val="bg1"/>
                </a:solidFill>
              </a:rPr>
              <a:t>Fixated on a subject</a:t>
            </a:r>
          </a:p>
          <a:p>
            <a:pPr eaLnBrk="1" fontAlgn="auto" hangingPunct="1">
              <a:spcAft>
                <a:spcPts val="0"/>
              </a:spcAft>
              <a:defRPr/>
            </a:pPr>
            <a:r>
              <a:rPr lang="en-GB" altLang="en-US" dirty="0">
                <a:solidFill>
                  <a:schemeClr val="bg1"/>
                </a:solidFill>
              </a:rPr>
              <a:t>Closed to new ideas</a:t>
            </a:r>
          </a:p>
          <a:p>
            <a:pPr eaLnBrk="1" fontAlgn="auto" hangingPunct="1">
              <a:spcAft>
                <a:spcPts val="0"/>
              </a:spcAft>
              <a:defRPr/>
            </a:pPr>
            <a:r>
              <a:rPr lang="en-GB" altLang="en-US" dirty="0">
                <a:solidFill>
                  <a:schemeClr val="bg1"/>
                </a:solidFill>
              </a:rPr>
              <a:t>Change in language</a:t>
            </a:r>
          </a:p>
          <a:p>
            <a:pPr eaLnBrk="1" fontAlgn="auto" hangingPunct="1">
              <a:spcAft>
                <a:spcPts val="0"/>
              </a:spcAft>
              <a:defRPr/>
            </a:pPr>
            <a:r>
              <a:rPr lang="en-US" dirty="0">
                <a:solidFill>
                  <a:schemeClr val="bg1"/>
                </a:solidFill>
              </a:rPr>
              <a:t>Repeat events over and over in play or conversation</a:t>
            </a:r>
          </a:p>
          <a:p>
            <a:pPr marL="0" indent="0" eaLnBrk="1" fontAlgn="auto" hangingPunct="1">
              <a:spcAft>
                <a:spcPts val="0"/>
              </a:spcAft>
              <a:buFont typeface="Arial" pitchFamily="34" charset="0"/>
              <a:buNone/>
              <a:defRPr/>
            </a:pPr>
            <a:endParaRPr lang="en-US" dirty="0">
              <a:solidFill>
                <a:schemeClr val="bg1"/>
              </a:solidFill>
            </a:endParaRPr>
          </a:p>
        </p:txBody>
      </p:sp>
      <p:sp>
        <p:nvSpPr>
          <p:cNvPr id="38919" name="Text Placeholder 4"/>
          <p:cNvSpPr txBox="1">
            <a:spLocks/>
          </p:cNvSpPr>
          <p:nvPr/>
        </p:nvSpPr>
        <p:spPr bwMode="auto">
          <a:xfrm>
            <a:off x="5741813" y="1331912"/>
            <a:ext cx="2846785" cy="457200"/>
          </a:xfrm>
          <a:prstGeom prst="rect">
            <a:avLst/>
          </a:prstGeom>
          <a:noFill/>
          <a:ln w="9525">
            <a:noFill/>
            <a:miter lim="800000"/>
            <a:headEnd/>
            <a:tailEnd/>
          </a:ln>
        </p:spPr>
        <p:txBody>
          <a:bodyPr anchor="b"/>
          <a:lstStyle/>
          <a:p>
            <a:pPr algn="ctr">
              <a:spcBef>
                <a:spcPct val="20000"/>
              </a:spcBef>
              <a:buFont typeface="Arial" pitchFamily="34" charset="0"/>
              <a:buNone/>
            </a:pPr>
            <a:r>
              <a:rPr lang="en-GB" altLang="en-US" sz="2500" b="1" dirty="0">
                <a:solidFill>
                  <a:schemeClr val="bg1"/>
                </a:solidFill>
                <a:ea typeface="MS PGothic" pitchFamily="34" charset="-128"/>
              </a:rPr>
              <a:t>Physical</a:t>
            </a:r>
          </a:p>
        </p:txBody>
      </p:sp>
      <p:sp>
        <p:nvSpPr>
          <p:cNvPr id="38920" name="Content Placeholder 5"/>
          <p:cNvSpPr txBox="1">
            <a:spLocks/>
          </p:cNvSpPr>
          <p:nvPr/>
        </p:nvSpPr>
        <p:spPr bwMode="auto">
          <a:xfrm>
            <a:off x="5330825" y="1870075"/>
            <a:ext cx="3813175" cy="296227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GB" altLang="en-US" sz="2000" dirty="0">
                <a:solidFill>
                  <a:schemeClr val="bg1"/>
                </a:solidFill>
                <a:ea typeface="MS PGothic" pitchFamily="34" charset="-128"/>
              </a:rPr>
              <a:t>No longer </a:t>
            </a:r>
            <a:r>
              <a:rPr lang="en-GB" altLang="en-US" sz="2000" dirty="0">
                <a:solidFill>
                  <a:schemeClr val="bg1"/>
                </a:solidFill>
              </a:rPr>
              <a:t>sitting with </a:t>
            </a:r>
            <a:r>
              <a:rPr lang="en-GB" altLang="en-US" sz="2000" dirty="0">
                <a:solidFill>
                  <a:schemeClr val="bg1"/>
                </a:solidFill>
                <a:ea typeface="MS PGothic" pitchFamily="34" charset="-128"/>
              </a:rPr>
              <a:t>friends</a:t>
            </a:r>
          </a:p>
          <a:p>
            <a:pPr marL="342900" indent="-342900" eaLnBrk="1" hangingPunct="1">
              <a:lnSpc>
                <a:spcPct val="90000"/>
              </a:lnSpc>
              <a:spcBef>
                <a:spcPts val="1000"/>
              </a:spcBef>
              <a:buFont typeface="Arial" pitchFamily="34" charset="0"/>
              <a:buChar char="•"/>
            </a:pPr>
            <a:r>
              <a:rPr lang="en-US" altLang="en-US" sz="2000" dirty="0">
                <a:solidFill>
                  <a:schemeClr val="bg1"/>
                </a:solidFill>
              </a:rPr>
              <a:t>Resort to behaviors common to being younger (thumb sucking, bed wetting, or fear of the dark)</a:t>
            </a:r>
            <a:endParaRPr lang="en-GB" altLang="en-US" sz="2000" dirty="0">
              <a:solidFill>
                <a:schemeClr val="bg1"/>
              </a:solidFill>
              <a:ea typeface="MS PGothic" pitchFamily="34" charset="-128"/>
            </a:endParaRPr>
          </a:p>
          <a:p>
            <a:pPr marL="342900" indent="-342900" eaLnBrk="1" hangingPunct="1">
              <a:lnSpc>
                <a:spcPct val="90000"/>
              </a:lnSpc>
              <a:spcBef>
                <a:spcPts val="1000"/>
              </a:spcBef>
              <a:buFont typeface="Arial" pitchFamily="34" charset="0"/>
              <a:buChar char="•"/>
            </a:pPr>
            <a:r>
              <a:rPr lang="en-US" altLang="en-US" sz="2000" dirty="0">
                <a:solidFill>
                  <a:schemeClr val="bg1"/>
                </a:solidFill>
              </a:rPr>
              <a:t>Have frequent tantrums</a:t>
            </a:r>
            <a:endParaRPr lang="en-GB" altLang="en-US" sz="2000" dirty="0">
              <a:solidFill>
                <a:schemeClr val="bg1"/>
              </a:solidFill>
              <a:ea typeface="MS PGothic" pitchFamily="34" charset="-128"/>
            </a:endParaRPr>
          </a:p>
          <a:p>
            <a:pPr marL="342900" indent="-342900">
              <a:spcBef>
                <a:spcPct val="20000"/>
              </a:spcBef>
              <a:buFont typeface="Arial" pitchFamily="34" charset="0"/>
              <a:buChar char="•"/>
            </a:pPr>
            <a:r>
              <a:rPr lang="en-GB" altLang="en-US" sz="2000" dirty="0">
                <a:solidFill>
                  <a:schemeClr val="bg1"/>
                </a:solidFill>
                <a:ea typeface="MS PGothic" pitchFamily="34" charset="-128"/>
              </a:rPr>
              <a:t>Absent</a:t>
            </a:r>
          </a:p>
          <a:p>
            <a:pPr marL="342900" indent="-342900">
              <a:spcBef>
                <a:spcPct val="20000"/>
              </a:spcBef>
              <a:buFont typeface="Arial" pitchFamily="34" charset="0"/>
              <a:buChar char="•"/>
            </a:pPr>
            <a:r>
              <a:rPr lang="en-US" altLang="en-US" sz="2000" dirty="0">
                <a:solidFill>
                  <a:schemeClr val="bg1"/>
                </a:solidFill>
              </a:rPr>
              <a:t>Experience changes in level of activity</a:t>
            </a:r>
          </a:p>
          <a:p>
            <a:pPr marL="342900" indent="-342900">
              <a:spcBef>
                <a:spcPct val="20000"/>
              </a:spcBef>
              <a:buFont typeface="Arial" pitchFamily="34" charset="0"/>
              <a:buChar char="•"/>
            </a:pPr>
            <a:r>
              <a:rPr lang="en-US" altLang="en-US" sz="2000" dirty="0">
                <a:solidFill>
                  <a:schemeClr val="bg1"/>
                </a:solidFill>
              </a:rPr>
              <a:t>Become passive and lose interest in playing</a:t>
            </a:r>
          </a:p>
          <a:p>
            <a:pPr marL="342900" indent="-342900">
              <a:spcBef>
                <a:spcPct val="20000"/>
              </a:spcBef>
              <a:buFont typeface="Arial" pitchFamily="34" charset="0"/>
              <a:buChar char="•"/>
            </a:pPr>
            <a:r>
              <a:rPr lang="en-US" altLang="en-US" sz="2000" dirty="0">
                <a:solidFill>
                  <a:schemeClr val="bg1"/>
                </a:solidFill>
              </a:rPr>
              <a:t>Tired </a:t>
            </a:r>
          </a:p>
          <a:p>
            <a:pPr marL="342900" indent="-342900">
              <a:spcBef>
                <a:spcPct val="20000"/>
              </a:spcBef>
            </a:pPr>
            <a:endParaRPr lang="en-US" altLang="en-US" sz="2000" dirty="0"/>
          </a:p>
        </p:txBody>
      </p:sp>
      <p:sp>
        <p:nvSpPr>
          <p:cNvPr id="38921" name="Rectangle 2"/>
          <p:cNvSpPr>
            <a:spLocks noChangeArrowheads="1"/>
          </p:cNvSpPr>
          <p:nvPr/>
        </p:nvSpPr>
        <p:spPr bwMode="auto">
          <a:xfrm>
            <a:off x="225083" y="5153025"/>
            <a:ext cx="5087938" cy="954088"/>
          </a:xfrm>
          <a:prstGeom prst="rect">
            <a:avLst/>
          </a:prstGeom>
          <a:solidFill>
            <a:srgbClr val="92D050"/>
          </a:solidFill>
          <a:ln w="9525">
            <a:noFill/>
            <a:miter lim="800000"/>
            <a:headEnd/>
            <a:tailEnd/>
          </a:ln>
        </p:spPr>
        <p:txBody>
          <a:bodyPr>
            <a:spAutoFit/>
          </a:bodyPr>
          <a:lstStyle/>
          <a:p>
            <a:pPr marL="457200" indent="-457200" eaLnBrk="1" hangingPunct="1">
              <a:buFontTx/>
              <a:buChar char="-"/>
            </a:pPr>
            <a:r>
              <a:rPr lang="en-US" altLang="en-US" sz="2800" dirty="0">
                <a:solidFill>
                  <a:schemeClr val="bg1"/>
                </a:solidFill>
                <a:latin typeface="Arial" pitchFamily="34" charset="0"/>
                <a:cs typeface="Arial" pitchFamily="34" charset="0"/>
              </a:rPr>
              <a:t>Sudden changes</a:t>
            </a:r>
          </a:p>
          <a:p>
            <a:pPr marL="457200" indent="-457200" eaLnBrk="1" hangingPunct="1">
              <a:buFontTx/>
              <a:buChar char="-"/>
            </a:pPr>
            <a:r>
              <a:rPr lang="en-US" altLang="en-US" sz="2800" dirty="0">
                <a:solidFill>
                  <a:schemeClr val="bg1"/>
                </a:solidFill>
                <a:latin typeface="Arial" pitchFamily="34" charset="0"/>
                <a:cs typeface="Arial" pitchFamily="34" charset="0"/>
              </a:rPr>
              <a:t>patterns of </a:t>
            </a:r>
            <a:r>
              <a:rPr lang="en-US" altLang="en-US" sz="2800" dirty="0" err="1">
                <a:solidFill>
                  <a:schemeClr val="bg1"/>
                </a:solidFill>
                <a:latin typeface="Arial" pitchFamily="34" charset="0"/>
                <a:cs typeface="Arial" pitchFamily="34" charset="0"/>
              </a:rPr>
              <a:t>behaviour</a:t>
            </a:r>
            <a:endParaRPr lang="en-US" alt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8439060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251520" y="116632"/>
            <a:ext cx="8748464" cy="6494085"/>
          </a:xfrm>
          <a:prstGeom prst="rect">
            <a:avLst/>
          </a:prstGeom>
        </p:spPr>
        <p:txBody>
          <a:bodyPr wrap="square">
            <a:spAutoFit/>
          </a:bodyPr>
          <a:lstStyle/>
          <a:p>
            <a:pPr algn="ctr">
              <a:buClr>
                <a:srgbClr val="000000"/>
              </a:buClr>
            </a:pPr>
            <a:r>
              <a:rPr lang="en-GB" sz="3600" b="1" u="sng" dirty="0" smtClean="0">
                <a:solidFill>
                  <a:schemeClr val="bg1"/>
                </a:solidFill>
              </a:rPr>
              <a:t>WARNING SIGNS?</a:t>
            </a:r>
          </a:p>
          <a:p>
            <a:pPr>
              <a:buClr>
                <a:srgbClr val="000000"/>
              </a:buClr>
              <a:buFont typeface="Wingdings" pitchFamily="2" charset="2"/>
              <a:buChar char="Ø"/>
            </a:pPr>
            <a:endParaRPr lang="en-GB" sz="2400" dirty="0" smtClean="0">
              <a:solidFill>
                <a:srgbClr val="C00000"/>
              </a:solidFill>
            </a:endParaRPr>
          </a:p>
          <a:p>
            <a:pPr>
              <a:buClr>
                <a:srgbClr val="000000"/>
              </a:buClr>
            </a:pPr>
            <a:r>
              <a:rPr lang="en-GB" sz="2800" dirty="0" smtClean="0">
                <a:solidFill>
                  <a:schemeClr val="bg1"/>
                </a:solidFill>
              </a:rPr>
              <a:t>= Sympathising with Extremist ideologies, or justifying their actions. </a:t>
            </a:r>
          </a:p>
          <a:p>
            <a:pPr>
              <a:buClr>
                <a:srgbClr val="000000"/>
              </a:buClr>
            </a:pPr>
            <a:r>
              <a:rPr lang="en-GB" sz="2800" dirty="0" smtClean="0">
                <a:solidFill>
                  <a:schemeClr val="bg1"/>
                </a:solidFill>
              </a:rPr>
              <a:t>= Argumentative or unwilling to listen to others points of view. </a:t>
            </a:r>
          </a:p>
          <a:p>
            <a:pPr>
              <a:buClr>
                <a:srgbClr val="000000"/>
              </a:buClr>
            </a:pPr>
            <a:r>
              <a:rPr lang="en-GB" sz="2800" dirty="0" smtClean="0">
                <a:solidFill>
                  <a:schemeClr val="bg1"/>
                </a:solidFill>
              </a:rPr>
              <a:t>= Negative comments towards a particular religion or race. </a:t>
            </a:r>
          </a:p>
          <a:p>
            <a:pPr>
              <a:buClr>
                <a:srgbClr val="000000"/>
              </a:buClr>
            </a:pPr>
            <a:r>
              <a:rPr lang="en-GB" sz="2800" dirty="0" smtClean="0">
                <a:solidFill>
                  <a:schemeClr val="bg1"/>
                </a:solidFill>
              </a:rPr>
              <a:t>= Changes to friendship groups or appearance</a:t>
            </a:r>
          </a:p>
          <a:p>
            <a:pPr>
              <a:buClr>
                <a:srgbClr val="000000"/>
              </a:buClr>
            </a:pPr>
            <a:r>
              <a:rPr lang="en-GB" sz="2800" dirty="0" smtClean="0">
                <a:solidFill>
                  <a:schemeClr val="bg1"/>
                </a:solidFill>
              </a:rPr>
              <a:t>= Talking about extreme content that they have seen on TV</a:t>
            </a:r>
          </a:p>
          <a:p>
            <a:pPr>
              <a:buClr>
                <a:srgbClr val="000000"/>
              </a:buClr>
            </a:pPr>
            <a:r>
              <a:rPr lang="en-GB" sz="2800" dirty="0" smtClean="0">
                <a:solidFill>
                  <a:schemeClr val="bg1"/>
                </a:solidFill>
              </a:rPr>
              <a:t>= </a:t>
            </a:r>
            <a:r>
              <a:rPr lang="en-GB" sz="2800" dirty="0">
                <a:solidFill>
                  <a:schemeClr val="bg1"/>
                </a:solidFill>
              </a:rPr>
              <a:t>Specific tattoos or drawing </a:t>
            </a:r>
            <a:r>
              <a:rPr lang="en-GB" sz="2800" dirty="0" smtClean="0">
                <a:solidFill>
                  <a:schemeClr val="bg1"/>
                </a:solidFill>
              </a:rPr>
              <a:t>numbers/symbols such as the numbers 18, 318, 14, 88 or symbols such as a swastika or SS bolts. </a:t>
            </a:r>
          </a:p>
          <a:p>
            <a:pPr>
              <a:buClr>
                <a:srgbClr val="000000"/>
              </a:buClr>
            </a:pPr>
            <a:r>
              <a:rPr lang="en-GB" sz="2800" dirty="0" smtClean="0">
                <a:solidFill>
                  <a:schemeClr val="bg1"/>
                </a:solidFill>
              </a:rPr>
              <a:t>= Comments about family members/friends that have come returned from abroad. </a:t>
            </a:r>
          </a:p>
          <a:p>
            <a:pPr>
              <a:buClr>
                <a:srgbClr val="000000"/>
              </a:buClr>
              <a:buFont typeface="Wingdings" pitchFamily="2" charset="2"/>
              <a:buChar char="Ø"/>
            </a:pPr>
            <a:endParaRPr lang="en-GB"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duotone>
              <a:prstClr val="black"/>
              <a:srgbClr val="92D050">
                <a:tint val="45000"/>
                <a:satMod val="40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8969" y="11286"/>
            <a:ext cx="9144000" cy="6858000"/>
          </a:xfrm>
          <a:prstGeom prst="rect">
            <a:avLst/>
          </a:prstGeom>
        </p:spPr>
      </p:pic>
      <p:sp>
        <p:nvSpPr>
          <p:cNvPr id="13" name="TextBox 12"/>
          <p:cNvSpPr txBox="1"/>
          <p:nvPr/>
        </p:nvSpPr>
        <p:spPr>
          <a:xfrm>
            <a:off x="3752191" y="841067"/>
            <a:ext cx="1639616" cy="461665"/>
          </a:xfrm>
          <a:prstGeom prst="rect">
            <a:avLst/>
          </a:prstGeom>
          <a:noFill/>
        </p:spPr>
        <p:txBody>
          <a:bodyPr wrap="none" rtlCol="0">
            <a:spAutoFit/>
          </a:bodyPr>
          <a:lstStyle/>
          <a:p>
            <a:r>
              <a:rPr lang="en-GB" sz="2400" b="1" dirty="0" smtClean="0">
                <a:solidFill>
                  <a:schemeClr val="bg1"/>
                </a:solidFill>
              </a:rPr>
              <a:t>Celtic Cross</a:t>
            </a:r>
            <a:endParaRPr lang="en-GB" sz="2400" b="1" dirty="0">
              <a:solidFill>
                <a:schemeClr val="bg1"/>
              </a:solidFill>
            </a:endParaRPr>
          </a:p>
        </p:txBody>
      </p:sp>
      <p:pic>
        <p:nvPicPr>
          <p:cNvPr id="16" name="Picture 15"/>
          <p:cNvPicPr>
            <a:picLocks/>
          </p:cNvPicPr>
          <p:nvPr/>
        </p:nvPicPr>
        <p:blipFill>
          <a:blip r:embed="rId6">
            <a:extLst>
              <a:ext uri="{28A0092B-C50C-407E-A947-70E740481C1C}">
                <a14:useLocalDpi xmlns:a14="http://schemas.microsoft.com/office/drawing/2010/main" val="0"/>
              </a:ext>
            </a:extLst>
          </a:blip>
          <a:stretch>
            <a:fillRect/>
          </a:stretch>
        </p:blipFill>
        <p:spPr>
          <a:xfrm>
            <a:off x="81733" y="2298204"/>
            <a:ext cx="1421222" cy="139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p:nvPr/>
        </p:nvSpPr>
        <p:spPr>
          <a:xfrm>
            <a:off x="3977122" y="2441951"/>
            <a:ext cx="1189749" cy="461665"/>
          </a:xfrm>
          <a:prstGeom prst="rect">
            <a:avLst/>
          </a:prstGeom>
          <a:noFill/>
        </p:spPr>
        <p:txBody>
          <a:bodyPr wrap="none" rtlCol="0">
            <a:spAutoFit/>
          </a:bodyPr>
          <a:lstStyle/>
          <a:p>
            <a:r>
              <a:rPr lang="en-GB" sz="2400" b="1" dirty="0" smtClean="0">
                <a:solidFill>
                  <a:schemeClr val="bg1"/>
                </a:solidFill>
              </a:rPr>
              <a:t>SS Bolts</a:t>
            </a:r>
            <a:endParaRPr lang="en-GB" sz="2400" b="1" dirty="0">
              <a:solidFill>
                <a:schemeClr val="bg1"/>
              </a:solidFill>
            </a:endParaRPr>
          </a:p>
        </p:txBody>
      </p:sp>
      <p:sp>
        <p:nvSpPr>
          <p:cNvPr id="22" name="Rectangle 21"/>
          <p:cNvSpPr/>
          <p:nvPr/>
        </p:nvSpPr>
        <p:spPr>
          <a:xfrm>
            <a:off x="2179575" y="1251898"/>
            <a:ext cx="5272745" cy="646331"/>
          </a:xfrm>
          <a:prstGeom prst="rect">
            <a:avLst/>
          </a:prstGeom>
        </p:spPr>
        <p:txBody>
          <a:bodyPr wrap="square">
            <a:spAutoFit/>
          </a:bodyPr>
          <a:lstStyle/>
          <a:p>
            <a:pPr algn="ctr"/>
            <a:r>
              <a:rPr lang="en-GB" dirty="0">
                <a:solidFill>
                  <a:schemeClr val="bg1"/>
                </a:solidFill>
              </a:rPr>
              <a:t>U</a:t>
            </a:r>
            <a:r>
              <a:rPr lang="en-GB" dirty="0" smtClean="0">
                <a:solidFill>
                  <a:schemeClr val="bg1"/>
                </a:solidFill>
              </a:rPr>
              <a:t>sed </a:t>
            </a:r>
            <a:r>
              <a:rPr lang="en-GB" dirty="0">
                <a:solidFill>
                  <a:schemeClr val="bg1"/>
                </a:solidFill>
              </a:rPr>
              <a:t>by neo-Nazis, racist skinheads</a:t>
            </a:r>
            <a:r>
              <a:rPr lang="en-GB" dirty="0" smtClean="0">
                <a:solidFill>
                  <a:schemeClr val="bg1"/>
                </a:solidFill>
              </a:rPr>
              <a:t>, KKK members </a:t>
            </a:r>
            <a:r>
              <a:rPr lang="en-GB" dirty="0">
                <a:solidFill>
                  <a:schemeClr val="bg1"/>
                </a:solidFill>
              </a:rPr>
              <a:t>and virtually every other type of white supremacist</a:t>
            </a:r>
          </a:p>
        </p:txBody>
      </p:sp>
      <p:sp>
        <p:nvSpPr>
          <p:cNvPr id="23" name="TextBox 22"/>
          <p:cNvSpPr txBox="1"/>
          <p:nvPr/>
        </p:nvSpPr>
        <p:spPr>
          <a:xfrm>
            <a:off x="2179577" y="2784247"/>
            <a:ext cx="5272744" cy="646331"/>
          </a:xfrm>
          <a:prstGeom prst="rect">
            <a:avLst/>
          </a:prstGeom>
          <a:noFill/>
        </p:spPr>
        <p:txBody>
          <a:bodyPr wrap="square" rtlCol="0">
            <a:spAutoFit/>
          </a:bodyPr>
          <a:lstStyle/>
          <a:p>
            <a:pPr algn="ctr"/>
            <a:r>
              <a:rPr lang="en-GB" dirty="0" smtClean="0">
                <a:solidFill>
                  <a:schemeClr val="bg1"/>
                </a:solidFill>
              </a:rPr>
              <a:t>Most </a:t>
            </a:r>
            <a:r>
              <a:rPr lang="en-GB" dirty="0">
                <a:solidFill>
                  <a:schemeClr val="bg1"/>
                </a:solidFill>
              </a:rPr>
              <a:t>white supremacists use it in </a:t>
            </a:r>
            <a:r>
              <a:rPr lang="en-GB" dirty="0" smtClean="0">
                <a:solidFill>
                  <a:schemeClr val="bg1"/>
                </a:solidFill>
              </a:rPr>
              <a:t>its</a:t>
            </a:r>
          </a:p>
          <a:p>
            <a:r>
              <a:rPr lang="en-GB" dirty="0" smtClean="0">
                <a:solidFill>
                  <a:schemeClr val="bg1"/>
                </a:solidFill>
              </a:rPr>
              <a:t>Nazi </a:t>
            </a:r>
            <a:r>
              <a:rPr lang="en-GB" dirty="0">
                <a:solidFill>
                  <a:schemeClr val="bg1"/>
                </a:solidFill>
              </a:rPr>
              <a:t>form, as two bolt-like images with flattened ends. </a:t>
            </a:r>
            <a:endParaRPr lang="en-GB" dirty="0" smtClean="0">
              <a:solidFill>
                <a:schemeClr val="bg1"/>
              </a:solidFill>
            </a:endParaRP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3384" y="2878072"/>
            <a:ext cx="1045202" cy="1109114"/>
          </a:xfrm>
          <a:prstGeom prst="rect">
            <a:avLst/>
          </a:prstGeom>
        </p:spPr>
      </p:pic>
      <p:pic>
        <p:nvPicPr>
          <p:cNvPr id="12" name="Content Placeholder 11"/>
          <p:cNvPicPr>
            <a:picLocks noGrp="1"/>
          </p:cNvPicPr>
          <p:nvPr>
            <p:ph idx="1"/>
          </p:nvPr>
        </p:nvPicPr>
        <p:blipFill>
          <a:blip r:embed="rId8">
            <a:extLst>
              <a:ext uri="{28A0092B-C50C-407E-A947-70E740481C1C}">
                <a14:useLocalDpi xmlns:a14="http://schemas.microsoft.com/office/drawing/2010/main" val="0"/>
              </a:ext>
            </a:extLst>
          </a:blip>
          <a:stretch>
            <a:fillRect/>
          </a:stretch>
        </p:blipFill>
        <p:spPr>
          <a:xfrm>
            <a:off x="96700" y="749531"/>
            <a:ext cx="1421558" cy="1396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2179575" y="4423827"/>
            <a:ext cx="5272744" cy="646331"/>
          </a:xfrm>
          <a:prstGeom prst="rect">
            <a:avLst/>
          </a:prstGeom>
          <a:noFill/>
        </p:spPr>
        <p:txBody>
          <a:bodyPr wrap="square" rtlCol="0">
            <a:spAutoFit/>
          </a:bodyPr>
          <a:lstStyle/>
          <a:p>
            <a:pPr algn="ctr"/>
            <a:r>
              <a:rPr lang="en-GB" dirty="0">
                <a:solidFill>
                  <a:schemeClr val="bg1"/>
                </a:solidFill>
              </a:rPr>
              <a:t>The Aryan Fist symbol is a white supremacist </a:t>
            </a:r>
            <a:r>
              <a:rPr lang="en-GB" dirty="0" smtClean="0">
                <a:solidFill>
                  <a:schemeClr val="bg1"/>
                </a:solidFill>
              </a:rPr>
              <a:t>symbol</a:t>
            </a:r>
          </a:p>
          <a:p>
            <a:pPr algn="ctr"/>
            <a:r>
              <a:rPr lang="en-GB" dirty="0" smtClean="0">
                <a:solidFill>
                  <a:schemeClr val="bg1"/>
                </a:solidFill>
              </a:rPr>
              <a:t> </a:t>
            </a:r>
          </a:p>
        </p:txBody>
      </p:sp>
      <p:sp>
        <p:nvSpPr>
          <p:cNvPr id="15" name="TextBox 14"/>
          <p:cNvSpPr txBox="1"/>
          <p:nvPr/>
        </p:nvSpPr>
        <p:spPr>
          <a:xfrm>
            <a:off x="3796576" y="4070335"/>
            <a:ext cx="1478482" cy="461665"/>
          </a:xfrm>
          <a:prstGeom prst="rect">
            <a:avLst/>
          </a:prstGeom>
          <a:noFill/>
        </p:spPr>
        <p:txBody>
          <a:bodyPr wrap="none" rtlCol="0">
            <a:spAutoFit/>
          </a:bodyPr>
          <a:lstStyle/>
          <a:p>
            <a:r>
              <a:rPr lang="en-GB" sz="2400" b="1" dirty="0" err="1" smtClean="0">
                <a:solidFill>
                  <a:schemeClr val="bg1"/>
                </a:solidFill>
              </a:rPr>
              <a:t>Ayrian</a:t>
            </a:r>
            <a:r>
              <a:rPr lang="en-GB" sz="2400" b="1" dirty="0" smtClean="0">
                <a:solidFill>
                  <a:schemeClr val="bg1"/>
                </a:solidFill>
              </a:rPr>
              <a:t> fist</a:t>
            </a:r>
            <a:endParaRPr lang="en-GB" sz="2400" b="1" dirty="0">
              <a:solidFill>
                <a:schemeClr val="bg1"/>
              </a:solidFill>
            </a:endParaRPr>
          </a:p>
        </p:txBody>
      </p:sp>
      <p:pic>
        <p:nvPicPr>
          <p:cNvPr id="14" name="Picture 13"/>
          <p:cNvPicPr>
            <a:picLocks/>
          </p:cNvPicPr>
          <p:nvPr/>
        </p:nvPicPr>
        <p:blipFill>
          <a:blip r:embed="rId9">
            <a:extLst>
              <a:ext uri="{28A0092B-C50C-407E-A947-70E740481C1C}">
                <a14:useLocalDpi xmlns:a14="http://schemas.microsoft.com/office/drawing/2010/main" val="0"/>
              </a:ext>
            </a:extLst>
          </a:blip>
          <a:stretch>
            <a:fillRect/>
          </a:stretch>
        </p:blipFill>
        <p:spPr>
          <a:xfrm>
            <a:off x="96700" y="3837996"/>
            <a:ext cx="1422000" cy="139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4831" y="261608"/>
            <a:ext cx="732923" cy="1586698"/>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73384" y="5062268"/>
            <a:ext cx="986393" cy="1425849"/>
          </a:xfrm>
          <a:prstGeom prst="rect">
            <a:avLst/>
          </a:prstGeom>
        </p:spPr>
      </p:pic>
      <p:sp>
        <p:nvSpPr>
          <p:cNvPr id="29" name="TextBox 28"/>
          <p:cNvSpPr txBox="1"/>
          <p:nvPr/>
        </p:nvSpPr>
        <p:spPr>
          <a:xfrm>
            <a:off x="-5007" y="51569"/>
            <a:ext cx="9144000" cy="646331"/>
          </a:xfrm>
          <a:prstGeom prst="rect">
            <a:avLst/>
          </a:prstGeom>
          <a:noFill/>
        </p:spPr>
        <p:txBody>
          <a:bodyPr wrap="square" rtlCol="0">
            <a:spAutoFit/>
          </a:bodyPr>
          <a:lstStyle/>
          <a:p>
            <a:pPr algn="ctr"/>
            <a:r>
              <a:rPr lang="en-GB" sz="3600" b="1" dirty="0" smtClean="0">
                <a:solidFill>
                  <a:schemeClr val="bg1"/>
                </a:solidFill>
              </a:rPr>
              <a:t>HATE SYMBOLS</a:t>
            </a:r>
            <a:endParaRPr lang="en-GB" sz="3600" b="1" dirty="0">
              <a:solidFill>
                <a:schemeClr val="bg1"/>
              </a:solidFill>
            </a:endParaRPr>
          </a:p>
        </p:txBody>
      </p:sp>
      <p:sp>
        <p:nvSpPr>
          <p:cNvPr id="2" name="Rectangle 1"/>
          <p:cNvSpPr/>
          <p:nvPr/>
        </p:nvSpPr>
        <p:spPr>
          <a:xfrm>
            <a:off x="3480190" y="5525249"/>
            <a:ext cx="2183611" cy="461665"/>
          </a:xfrm>
          <a:prstGeom prst="rect">
            <a:avLst/>
          </a:prstGeom>
        </p:spPr>
        <p:txBody>
          <a:bodyPr wrap="none">
            <a:spAutoFit/>
          </a:bodyPr>
          <a:lstStyle/>
          <a:p>
            <a:r>
              <a:rPr lang="en-GB" sz="2400" b="1" dirty="0">
                <a:solidFill>
                  <a:srgbClr val="000000"/>
                </a:solidFill>
                <a:latin typeface="+mj-lt"/>
              </a:rPr>
              <a:t>old </a:t>
            </a:r>
            <a:r>
              <a:rPr lang="en-GB" sz="2400" b="1" dirty="0" err="1" smtClean="0">
                <a:solidFill>
                  <a:schemeClr val="bg1"/>
                </a:solidFill>
                <a:latin typeface="+mj-lt"/>
              </a:rPr>
              <a:t>Othala</a:t>
            </a:r>
            <a:r>
              <a:rPr lang="en-GB" sz="2400" b="1" dirty="0" smtClean="0">
                <a:solidFill>
                  <a:schemeClr val="bg1"/>
                </a:solidFill>
                <a:latin typeface="+mj-lt"/>
              </a:rPr>
              <a:t> </a:t>
            </a:r>
            <a:r>
              <a:rPr lang="en-GB" sz="2400" b="1" dirty="0">
                <a:solidFill>
                  <a:schemeClr val="bg1"/>
                </a:solidFill>
                <a:latin typeface="+mj-lt"/>
              </a:rPr>
              <a:t>rune</a:t>
            </a:r>
          </a:p>
        </p:txBody>
      </p:sp>
      <p:pic>
        <p:nvPicPr>
          <p:cNvPr id="4" name="Picture 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96700" y="5363200"/>
            <a:ext cx="1422000" cy="139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267744" y="5986914"/>
            <a:ext cx="5184576" cy="646331"/>
          </a:xfrm>
          <a:prstGeom prst="rect">
            <a:avLst/>
          </a:prstGeom>
          <a:noFill/>
        </p:spPr>
        <p:txBody>
          <a:bodyPr wrap="square" rtlCol="0">
            <a:spAutoFit/>
          </a:bodyPr>
          <a:lstStyle/>
          <a:p>
            <a:pPr algn="ctr"/>
            <a:r>
              <a:rPr lang="en-GB" dirty="0" smtClean="0">
                <a:solidFill>
                  <a:schemeClr val="bg1"/>
                </a:solidFill>
              </a:rPr>
              <a:t>Being used to replace the swastika to </a:t>
            </a:r>
            <a:r>
              <a:rPr lang="en-GB" dirty="0">
                <a:solidFill>
                  <a:schemeClr val="bg1"/>
                </a:solidFill>
              </a:rPr>
              <a:t>put a friendlier face on fascism</a:t>
            </a:r>
          </a:p>
        </p:txBody>
      </p:sp>
    </p:spTree>
    <p:extLst>
      <p:ext uri="{BB962C8B-B14F-4D97-AF65-F5344CB8AC3E}">
        <p14:creationId xmlns:p14="http://schemas.microsoft.com/office/powerpoint/2010/main" val="80567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2" grpId="0"/>
      <p:bldP spid="23" grpId="0"/>
      <p:bldP spid="20" grpId="0"/>
      <p:bldP spid="15"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 name="TextBox 4"/>
          <p:cNvSpPr txBox="1"/>
          <p:nvPr/>
        </p:nvSpPr>
        <p:spPr>
          <a:xfrm>
            <a:off x="115078" y="2042235"/>
            <a:ext cx="1056700" cy="769441"/>
          </a:xfrm>
          <a:prstGeom prst="rect">
            <a:avLst/>
          </a:prstGeom>
          <a:noFill/>
        </p:spPr>
        <p:txBody>
          <a:bodyPr wrap="none" rtlCol="0">
            <a:spAutoFit/>
          </a:bodyPr>
          <a:lstStyle/>
          <a:p>
            <a:r>
              <a:rPr lang="en-GB" sz="4400" b="1" dirty="0" smtClean="0">
                <a:solidFill>
                  <a:schemeClr val="bg1"/>
                </a:solidFill>
              </a:rPr>
              <a:t>14 -</a:t>
            </a:r>
            <a:endParaRPr lang="en-GB" sz="3200" dirty="0">
              <a:solidFill>
                <a:schemeClr val="bg1"/>
              </a:solidFill>
            </a:endParaRPr>
          </a:p>
        </p:txBody>
      </p:sp>
      <p:sp>
        <p:nvSpPr>
          <p:cNvPr id="6" name="TextBox 5"/>
          <p:cNvSpPr txBox="1"/>
          <p:nvPr/>
        </p:nvSpPr>
        <p:spPr>
          <a:xfrm>
            <a:off x="129129" y="3220084"/>
            <a:ext cx="1313180" cy="769441"/>
          </a:xfrm>
          <a:prstGeom prst="rect">
            <a:avLst/>
          </a:prstGeom>
          <a:noFill/>
        </p:spPr>
        <p:txBody>
          <a:bodyPr wrap="none" rtlCol="0">
            <a:spAutoFit/>
          </a:bodyPr>
          <a:lstStyle/>
          <a:p>
            <a:r>
              <a:rPr lang="en-GB" sz="4400" b="1" dirty="0" smtClean="0">
                <a:solidFill>
                  <a:schemeClr val="bg1"/>
                </a:solidFill>
              </a:rPr>
              <a:t>88 -  </a:t>
            </a:r>
            <a:endParaRPr lang="en-GB" sz="4400" b="1" dirty="0">
              <a:solidFill>
                <a:schemeClr val="bg1"/>
              </a:solidFill>
            </a:endParaRPr>
          </a:p>
        </p:txBody>
      </p:sp>
      <p:sp>
        <p:nvSpPr>
          <p:cNvPr id="7" name="TextBox 6"/>
          <p:cNvSpPr txBox="1"/>
          <p:nvPr/>
        </p:nvSpPr>
        <p:spPr>
          <a:xfrm>
            <a:off x="129129" y="4119100"/>
            <a:ext cx="1056700" cy="769441"/>
          </a:xfrm>
          <a:prstGeom prst="rect">
            <a:avLst/>
          </a:prstGeom>
          <a:noFill/>
        </p:spPr>
        <p:txBody>
          <a:bodyPr wrap="none" rtlCol="0">
            <a:spAutoFit/>
          </a:bodyPr>
          <a:lstStyle/>
          <a:p>
            <a:r>
              <a:rPr lang="en-GB" sz="4400" b="1" dirty="0" smtClean="0">
                <a:solidFill>
                  <a:schemeClr val="bg1"/>
                </a:solidFill>
              </a:rPr>
              <a:t>18 -</a:t>
            </a:r>
            <a:endParaRPr lang="en-GB" sz="4400" dirty="0">
              <a:solidFill>
                <a:schemeClr val="bg1"/>
              </a:solidFill>
            </a:endParaRPr>
          </a:p>
        </p:txBody>
      </p:sp>
      <p:sp>
        <p:nvSpPr>
          <p:cNvPr id="8" name="TextBox 7"/>
          <p:cNvSpPr txBox="1"/>
          <p:nvPr/>
        </p:nvSpPr>
        <p:spPr>
          <a:xfrm>
            <a:off x="139672" y="5018116"/>
            <a:ext cx="1056700" cy="769441"/>
          </a:xfrm>
          <a:prstGeom prst="rect">
            <a:avLst/>
          </a:prstGeom>
          <a:noFill/>
        </p:spPr>
        <p:txBody>
          <a:bodyPr wrap="none" rtlCol="0">
            <a:spAutoFit/>
          </a:bodyPr>
          <a:lstStyle/>
          <a:p>
            <a:r>
              <a:rPr lang="en-GB" sz="4400" b="1" dirty="0" smtClean="0">
                <a:solidFill>
                  <a:schemeClr val="bg1"/>
                </a:solidFill>
              </a:rPr>
              <a:t>28 </a:t>
            </a:r>
            <a:r>
              <a:rPr lang="en-GB" sz="4400" dirty="0" smtClean="0">
                <a:solidFill>
                  <a:schemeClr val="bg1"/>
                </a:solidFill>
              </a:rPr>
              <a:t>-</a:t>
            </a:r>
            <a:endParaRPr lang="en-GB" sz="3200" b="1" dirty="0">
              <a:solidFill>
                <a:schemeClr val="bg1"/>
              </a:solidFill>
            </a:endParaRPr>
          </a:p>
        </p:txBody>
      </p:sp>
      <p:sp>
        <p:nvSpPr>
          <p:cNvPr id="9" name="TextBox 8"/>
          <p:cNvSpPr txBox="1"/>
          <p:nvPr/>
        </p:nvSpPr>
        <p:spPr>
          <a:xfrm>
            <a:off x="139672" y="5917132"/>
            <a:ext cx="1754006" cy="769441"/>
          </a:xfrm>
          <a:prstGeom prst="rect">
            <a:avLst/>
          </a:prstGeom>
          <a:noFill/>
        </p:spPr>
        <p:txBody>
          <a:bodyPr wrap="none" rtlCol="0">
            <a:spAutoFit/>
          </a:bodyPr>
          <a:lstStyle/>
          <a:p>
            <a:r>
              <a:rPr lang="en-GB" sz="4400" b="1" dirty="0" smtClean="0">
                <a:solidFill>
                  <a:schemeClr val="bg1"/>
                </a:solidFill>
              </a:rPr>
              <a:t>100% </a:t>
            </a:r>
            <a:r>
              <a:rPr lang="en-GB" sz="4400" dirty="0">
                <a:solidFill>
                  <a:schemeClr val="bg1"/>
                </a:solidFill>
              </a:rPr>
              <a:t>-</a:t>
            </a:r>
            <a:endParaRPr lang="en-GB" sz="4400" b="1" dirty="0">
              <a:solidFill>
                <a:schemeClr val="bg1"/>
              </a:solidFill>
            </a:endParaRPr>
          </a:p>
        </p:txBody>
      </p:sp>
      <p:sp>
        <p:nvSpPr>
          <p:cNvPr id="10" name="TextBox 9"/>
          <p:cNvSpPr txBox="1"/>
          <p:nvPr/>
        </p:nvSpPr>
        <p:spPr>
          <a:xfrm>
            <a:off x="29628" y="163686"/>
            <a:ext cx="9114372" cy="646331"/>
          </a:xfrm>
          <a:prstGeom prst="rect">
            <a:avLst/>
          </a:prstGeom>
          <a:noFill/>
        </p:spPr>
        <p:txBody>
          <a:bodyPr wrap="square" rtlCol="0">
            <a:spAutoFit/>
          </a:bodyPr>
          <a:lstStyle/>
          <a:p>
            <a:pPr algn="ctr"/>
            <a:r>
              <a:rPr lang="en-GB" sz="3600" b="1" dirty="0" smtClean="0">
                <a:solidFill>
                  <a:schemeClr val="bg1"/>
                </a:solidFill>
              </a:rPr>
              <a:t>SECRET CODES</a:t>
            </a:r>
            <a:endParaRPr lang="en-GB" sz="3600" b="1" dirty="0">
              <a:solidFill>
                <a:schemeClr val="bg1"/>
              </a:solidFill>
            </a:endParaRPr>
          </a:p>
        </p:txBody>
      </p:sp>
      <p:sp>
        <p:nvSpPr>
          <p:cNvPr id="13" name="Rectangle 12"/>
          <p:cNvSpPr/>
          <p:nvPr/>
        </p:nvSpPr>
        <p:spPr>
          <a:xfrm>
            <a:off x="1171778" y="1738127"/>
            <a:ext cx="7972222" cy="1384995"/>
          </a:xfrm>
          <a:prstGeom prst="rect">
            <a:avLst/>
          </a:prstGeom>
        </p:spPr>
        <p:txBody>
          <a:bodyPr wrap="square">
            <a:spAutoFit/>
          </a:bodyPr>
          <a:lstStyle/>
          <a:p>
            <a:r>
              <a:rPr lang="en-GB" sz="2800" dirty="0">
                <a:solidFill>
                  <a:schemeClr val="bg1"/>
                </a:solidFill>
              </a:rPr>
              <a:t>Refers to a phrase from David Lane “We must </a:t>
            </a:r>
          </a:p>
          <a:p>
            <a:r>
              <a:rPr lang="en-GB" sz="2800" dirty="0">
                <a:solidFill>
                  <a:schemeClr val="bg1"/>
                </a:solidFill>
              </a:rPr>
              <a:t>secure the existence of our people and a future for </a:t>
            </a:r>
          </a:p>
          <a:p>
            <a:r>
              <a:rPr lang="en-GB" sz="2800" dirty="0">
                <a:solidFill>
                  <a:schemeClr val="bg1"/>
                </a:solidFill>
              </a:rPr>
              <a:t>White children. </a:t>
            </a:r>
          </a:p>
        </p:txBody>
      </p:sp>
      <p:sp>
        <p:nvSpPr>
          <p:cNvPr id="14" name="TextBox 13"/>
          <p:cNvSpPr txBox="1"/>
          <p:nvPr/>
        </p:nvSpPr>
        <p:spPr>
          <a:xfrm>
            <a:off x="1171778" y="3343195"/>
            <a:ext cx="1643399" cy="523220"/>
          </a:xfrm>
          <a:prstGeom prst="rect">
            <a:avLst/>
          </a:prstGeom>
          <a:noFill/>
        </p:spPr>
        <p:txBody>
          <a:bodyPr wrap="none" rtlCol="0">
            <a:spAutoFit/>
          </a:bodyPr>
          <a:lstStyle/>
          <a:p>
            <a:r>
              <a:rPr lang="en-GB" sz="2800" dirty="0" err="1" smtClean="0">
                <a:solidFill>
                  <a:schemeClr val="bg1"/>
                </a:solidFill>
              </a:rPr>
              <a:t>Heil</a:t>
            </a:r>
            <a:r>
              <a:rPr lang="en-GB" sz="2800" dirty="0" smtClean="0">
                <a:solidFill>
                  <a:schemeClr val="bg1"/>
                </a:solidFill>
              </a:rPr>
              <a:t> Hitler</a:t>
            </a:r>
            <a:endParaRPr lang="en-GB" sz="2800" dirty="0">
              <a:solidFill>
                <a:schemeClr val="bg1"/>
              </a:solidFill>
            </a:endParaRPr>
          </a:p>
        </p:txBody>
      </p:sp>
      <p:sp>
        <p:nvSpPr>
          <p:cNvPr id="15" name="TextBox 14"/>
          <p:cNvSpPr txBox="1"/>
          <p:nvPr/>
        </p:nvSpPr>
        <p:spPr>
          <a:xfrm>
            <a:off x="1171778" y="4255285"/>
            <a:ext cx="4754700" cy="523220"/>
          </a:xfrm>
          <a:prstGeom prst="rect">
            <a:avLst/>
          </a:prstGeom>
          <a:noFill/>
        </p:spPr>
        <p:txBody>
          <a:bodyPr wrap="none" rtlCol="0">
            <a:spAutoFit/>
          </a:bodyPr>
          <a:lstStyle/>
          <a:p>
            <a:r>
              <a:rPr lang="en-GB" sz="2800" dirty="0">
                <a:solidFill>
                  <a:schemeClr val="bg1"/>
                </a:solidFill>
              </a:rPr>
              <a:t>Adolf Hitler or </a:t>
            </a:r>
            <a:r>
              <a:rPr lang="en-GB" sz="2800" b="1" dirty="0">
                <a:solidFill>
                  <a:schemeClr val="bg1"/>
                </a:solidFill>
              </a:rPr>
              <a:t>C18 - </a:t>
            </a:r>
            <a:r>
              <a:rPr lang="en-GB" sz="2800" dirty="0">
                <a:solidFill>
                  <a:schemeClr val="bg1"/>
                </a:solidFill>
              </a:rPr>
              <a:t>Combat 18</a:t>
            </a:r>
            <a:endParaRPr lang="en-GB" sz="2800" dirty="0"/>
          </a:p>
        </p:txBody>
      </p:sp>
      <p:sp>
        <p:nvSpPr>
          <p:cNvPr id="16" name="TextBox 15"/>
          <p:cNvSpPr txBox="1"/>
          <p:nvPr/>
        </p:nvSpPr>
        <p:spPr>
          <a:xfrm>
            <a:off x="1171778" y="5167375"/>
            <a:ext cx="2848857" cy="523220"/>
          </a:xfrm>
          <a:prstGeom prst="rect">
            <a:avLst/>
          </a:prstGeom>
          <a:noFill/>
        </p:spPr>
        <p:txBody>
          <a:bodyPr wrap="none" rtlCol="0">
            <a:spAutoFit/>
          </a:bodyPr>
          <a:lstStyle/>
          <a:p>
            <a:r>
              <a:rPr lang="en-GB" sz="2800" dirty="0">
                <a:solidFill>
                  <a:schemeClr val="bg1"/>
                </a:solidFill>
              </a:rPr>
              <a:t>Blood and Honour</a:t>
            </a:r>
            <a:endParaRPr lang="en-GB" sz="2800" dirty="0"/>
          </a:p>
        </p:txBody>
      </p:sp>
      <p:sp>
        <p:nvSpPr>
          <p:cNvPr id="17" name="TextBox 16"/>
          <p:cNvSpPr txBox="1"/>
          <p:nvPr/>
        </p:nvSpPr>
        <p:spPr>
          <a:xfrm>
            <a:off x="1868764" y="6079465"/>
            <a:ext cx="1892826" cy="523220"/>
          </a:xfrm>
          <a:prstGeom prst="rect">
            <a:avLst/>
          </a:prstGeom>
          <a:noFill/>
        </p:spPr>
        <p:txBody>
          <a:bodyPr wrap="none" rtlCol="0">
            <a:spAutoFit/>
          </a:bodyPr>
          <a:lstStyle/>
          <a:p>
            <a:r>
              <a:rPr lang="en-GB" sz="2800" dirty="0" smtClean="0">
                <a:solidFill>
                  <a:schemeClr val="bg1"/>
                </a:solidFill>
              </a:rPr>
              <a:t>100% white</a:t>
            </a:r>
            <a:endParaRPr lang="en-GB" sz="2800" b="1" dirty="0">
              <a:solidFill>
                <a:schemeClr val="bg1"/>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212167"/>
            <a:ext cx="1728192" cy="147747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4401773"/>
            <a:ext cx="2878060" cy="218982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082" y="165165"/>
            <a:ext cx="2120453" cy="147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3460"/>
            <a:ext cx="9144000" cy="4831080"/>
          </a:xfrm>
          <a:prstGeom prst="rect">
            <a:avLst/>
          </a:prstGeom>
        </p:spPr>
      </p:pic>
    </p:spTree>
    <p:extLst>
      <p:ext uri="{BB962C8B-B14F-4D97-AF65-F5344CB8AC3E}">
        <p14:creationId xmlns:p14="http://schemas.microsoft.com/office/powerpoint/2010/main" val="1324989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p:cNvSpPr txBox="1"/>
          <p:nvPr/>
        </p:nvSpPr>
        <p:spPr>
          <a:xfrm>
            <a:off x="0" y="115368"/>
            <a:ext cx="9144000" cy="646331"/>
          </a:xfrm>
          <a:prstGeom prst="rect">
            <a:avLst/>
          </a:prstGeom>
          <a:noFill/>
        </p:spPr>
        <p:txBody>
          <a:bodyPr wrap="square" rtlCol="0">
            <a:spAutoFit/>
          </a:bodyPr>
          <a:lstStyle/>
          <a:p>
            <a:pPr algn="ctr"/>
            <a:r>
              <a:rPr lang="en-GB" sz="3600" b="1" dirty="0" smtClean="0">
                <a:solidFill>
                  <a:schemeClr val="bg1"/>
                </a:solidFill>
              </a:rPr>
              <a:t>SECRET CODES</a:t>
            </a:r>
            <a:endParaRPr lang="en-GB" sz="3600" b="1" dirty="0">
              <a:solidFill>
                <a:schemeClr val="bg1"/>
              </a:solidFill>
            </a:endParaRP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395536" y="1211959"/>
            <a:ext cx="1800000" cy="1440000"/>
          </a:xfrm>
          <a:prstGeom prst="rect">
            <a:avLst/>
          </a:prstGeom>
        </p:spPr>
      </p:pic>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948264" y="1211959"/>
            <a:ext cx="1800000" cy="1440000"/>
          </a:xfrm>
          <a:prstGeom prst="rect">
            <a:avLst/>
          </a:prstGeom>
        </p:spPr>
      </p:pic>
      <p:sp>
        <p:nvSpPr>
          <p:cNvPr id="8" name="TextBox 7"/>
          <p:cNvSpPr txBox="1"/>
          <p:nvPr/>
        </p:nvSpPr>
        <p:spPr>
          <a:xfrm>
            <a:off x="2523834" y="1268760"/>
            <a:ext cx="4096331" cy="923330"/>
          </a:xfrm>
          <a:prstGeom prst="rect">
            <a:avLst/>
          </a:prstGeom>
          <a:noFill/>
        </p:spPr>
        <p:txBody>
          <a:bodyPr wrap="square" rtlCol="0">
            <a:spAutoFit/>
          </a:bodyPr>
          <a:lstStyle/>
          <a:p>
            <a:pPr algn="ctr"/>
            <a:r>
              <a:rPr lang="en-GB" dirty="0" smtClean="0">
                <a:solidFill>
                  <a:schemeClr val="bg1"/>
                </a:solidFill>
              </a:rPr>
              <a:t>The KKK emblem has evolved over time and is now better recognised as a single red swirl, as seen here…</a:t>
            </a:r>
            <a:endParaRPr lang="en-GB" dirty="0">
              <a:solidFill>
                <a:schemeClr val="bg1"/>
              </a:solidFill>
            </a:endParaRPr>
          </a:p>
        </p:txBody>
      </p:sp>
      <p:pic>
        <p:nvPicPr>
          <p:cNvPr id="9" name="Picture 8"/>
          <p:cNvPicPr>
            <a:picLocks/>
          </p:cNvPicPr>
          <p:nvPr/>
        </p:nvPicPr>
        <p:blipFill>
          <a:blip r:embed="rId5">
            <a:extLst>
              <a:ext uri="{28A0092B-C50C-407E-A947-70E740481C1C}">
                <a14:useLocalDpi xmlns:a14="http://schemas.microsoft.com/office/drawing/2010/main" val="0"/>
              </a:ext>
            </a:extLst>
          </a:blip>
          <a:stretch>
            <a:fillRect/>
          </a:stretch>
        </p:blipFill>
        <p:spPr>
          <a:xfrm>
            <a:off x="395536" y="3019750"/>
            <a:ext cx="1800000" cy="1440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4827541"/>
            <a:ext cx="1800000" cy="1482352"/>
          </a:xfrm>
          <a:prstGeom prst="rect">
            <a:avLst/>
          </a:prstGeom>
        </p:spPr>
      </p:pic>
      <p:sp>
        <p:nvSpPr>
          <p:cNvPr id="11" name="TextBox 10"/>
          <p:cNvSpPr txBox="1"/>
          <p:nvPr/>
        </p:nvSpPr>
        <p:spPr>
          <a:xfrm>
            <a:off x="2699792" y="4968552"/>
            <a:ext cx="5256584" cy="1200329"/>
          </a:xfrm>
          <a:prstGeom prst="rect">
            <a:avLst/>
          </a:prstGeom>
          <a:noFill/>
        </p:spPr>
        <p:txBody>
          <a:bodyPr wrap="square" rtlCol="0">
            <a:spAutoFit/>
          </a:bodyPr>
          <a:lstStyle/>
          <a:p>
            <a:r>
              <a:rPr lang="en-GB" dirty="0" smtClean="0">
                <a:solidFill>
                  <a:schemeClr val="bg1"/>
                </a:solidFill>
              </a:rPr>
              <a:t>Far right extremists use graves to signal to others that they are extremists. </a:t>
            </a:r>
            <a:r>
              <a:rPr lang="en-GB" dirty="0">
                <a:solidFill>
                  <a:schemeClr val="bg1"/>
                </a:solidFill>
              </a:rPr>
              <a:t>O</a:t>
            </a:r>
            <a:r>
              <a:rPr lang="en-GB" dirty="0" smtClean="0">
                <a:solidFill>
                  <a:schemeClr val="bg1"/>
                </a:solidFill>
              </a:rPr>
              <a:t>ften further adding the initials of prominent white supremacists, such as seen here with Robert Jay Matthews, a Neo Nazi. </a:t>
            </a:r>
            <a:endParaRPr lang="en-GB" dirty="0">
              <a:solidFill>
                <a:schemeClr val="bg1"/>
              </a:solidFill>
            </a:endParaRPr>
          </a:p>
        </p:txBody>
      </p:sp>
      <p:sp>
        <p:nvSpPr>
          <p:cNvPr id="18" name="TextBox 17"/>
          <p:cNvSpPr txBox="1"/>
          <p:nvPr/>
        </p:nvSpPr>
        <p:spPr>
          <a:xfrm>
            <a:off x="2708068" y="3486192"/>
            <a:ext cx="5510996" cy="369332"/>
          </a:xfrm>
          <a:prstGeom prst="rect">
            <a:avLst/>
          </a:prstGeom>
          <a:noFill/>
        </p:spPr>
        <p:txBody>
          <a:bodyPr wrap="none" rtlCol="0">
            <a:spAutoFit/>
          </a:bodyPr>
          <a:lstStyle/>
          <a:p>
            <a:r>
              <a:rPr lang="en-GB" dirty="0" smtClean="0">
                <a:solidFill>
                  <a:schemeClr val="bg1"/>
                </a:solidFill>
              </a:rPr>
              <a:t>1 and 4 = 14 followed by 5 + 3 = 8 to signify 88 </a:t>
            </a:r>
            <a:r>
              <a:rPr lang="en-GB" dirty="0" err="1" smtClean="0">
                <a:solidFill>
                  <a:schemeClr val="bg1"/>
                </a:solidFill>
              </a:rPr>
              <a:t>Heil</a:t>
            </a:r>
            <a:r>
              <a:rPr lang="en-GB" dirty="0" smtClean="0">
                <a:solidFill>
                  <a:schemeClr val="bg1"/>
                </a:solidFill>
              </a:rPr>
              <a:t> Hitler</a:t>
            </a:r>
            <a:endParaRPr lang="en-GB" dirty="0">
              <a:solidFill>
                <a:schemeClr val="bg1"/>
              </a:solidFill>
            </a:endParaRPr>
          </a:p>
        </p:txBody>
      </p:sp>
    </p:spTree>
    <p:extLst>
      <p:ext uri="{BB962C8B-B14F-4D97-AF65-F5344CB8AC3E}">
        <p14:creationId xmlns:p14="http://schemas.microsoft.com/office/powerpoint/2010/main" val="8743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bg1"/>
                </a:solidFill>
              </a:rPr>
              <a:t>SILENT RECRUITMENT</a:t>
            </a:r>
            <a:endParaRPr lang="en-GB" sz="3600" b="1" dirty="0">
              <a:solidFill>
                <a:schemeClr val="bg1"/>
              </a:solidFill>
            </a:endParaRPr>
          </a:p>
        </p:txBody>
      </p:sp>
      <p:sp>
        <p:nvSpPr>
          <p:cNvPr id="4" name="TextBox 3"/>
          <p:cNvSpPr txBox="1"/>
          <p:nvPr/>
        </p:nvSpPr>
        <p:spPr>
          <a:xfrm>
            <a:off x="251520" y="1570481"/>
            <a:ext cx="4104456" cy="4524315"/>
          </a:xfrm>
          <a:prstGeom prst="rect">
            <a:avLst/>
          </a:prstGeom>
          <a:noFill/>
        </p:spPr>
        <p:txBody>
          <a:bodyPr wrap="square" rtlCol="0">
            <a:spAutoFit/>
          </a:bodyPr>
          <a:lstStyle/>
          <a:p>
            <a:pPr algn="ctr"/>
            <a:r>
              <a:rPr lang="en-GB" dirty="0">
                <a:solidFill>
                  <a:schemeClr val="bg1"/>
                </a:solidFill>
              </a:rPr>
              <a:t>Far-right groups have become increasingly sophisticated in using social media to recruit and radicalise young people, predominantly young and vulnerable white men. Website forums and far-right pages on social media are breeding grounds for far-right recruiters, where they can chat with unsuspecting teenagers and confused individuals. </a:t>
            </a:r>
            <a:endParaRPr lang="en-GB" dirty="0" smtClean="0">
              <a:solidFill>
                <a:schemeClr val="bg1"/>
              </a:solidFill>
            </a:endParaRPr>
          </a:p>
          <a:p>
            <a:pPr algn="ctr"/>
            <a:endParaRPr lang="en-GB" dirty="0">
              <a:solidFill>
                <a:schemeClr val="bg1"/>
              </a:solidFill>
            </a:endParaRPr>
          </a:p>
          <a:p>
            <a:pPr algn="ctr"/>
            <a:r>
              <a:rPr lang="en-GB" dirty="0" smtClean="0">
                <a:solidFill>
                  <a:schemeClr val="bg1"/>
                </a:solidFill>
              </a:rPr>
              <a:t>Tapping </a:t>
            </a:r>
            <a:r>
              <a:rPr lang="en-GB" dirty="0">
                <a:solidFill>
                  <a:schemeClr val="bg1"/>
                </a:solidFill>
              </a:rPr>
              <a:t>into global instability and genuine concerns over the rise of Islamist extremism, these groups promote anti-Muslim hatred, backed by fake news and distorted facts to increase their influence both online and offline.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28800"/>
            <a:ext cx="3665656" cy="4320480"/>
          </a:xfrm>
          <a:prstGeom prst="rect">
            <a:avLst/>
          </a:prstGeom>
        </p:spPr>
      </p:pic>
      <p:sp>
        <p:nvSpPr>
          <p:cNvPr id="3" name="TextBox 2"/>
          <p:cNvSpPr txBox="1"/>
          <p:nvPr/>
        </p:nvSpPr>
        <p:spPr>
          <a:xfrm>
            <a:off x="4860032" y="5961291"/>
            <a:ext cx="3593648" cy="523220"/>
          </a:xfrm>
          <a:prstGeom prst="rect">
            <a:avLst/>
          </a:prstGeom>
          <a:noFill/>
        </p:spPr>
        <p:txBody>
          <a:bodyPr wrap="square" rtlCol="0">
            <a:spAutoFit/>
          </a:bodyPr>
          <a:lstStyle/>
          <a:p>
            <a:pPr algn="ctr"/>
            <a:r>
              <a:rPr lang="en-GB" sz="1400" dirty="0" smtClean="0">
                <a:solidFill>
                  <a:schemeClr val="bg1"/>
                </a:solidFill>
              </a:rPr>
              <a:t>This picture is actually a cricket celebration after Pakistan beat Sri Lanka  </a:t>
            </a:r>
            <a:endParaRPr lang="en-GB" sz="1400" dirty="0">
              <a:solidFill>
                <a:schemeClr val="bg1"/>
              </a:solidFill>
            </a:endParaRPr>
          </a:p>
        </p:txBody>
      </p:sp>
    </p:spTree>
    <p:extLst>
      <p:ext uri="{BB962C8B-B14F-4D97-AF65-F5344CB8AC3E}">
        <p14:creationId xmlns:p14="http://schemas.microsoft.com/office/powerpoint/2010/main" val="971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9" name="AutoShape 8"/>
          <p:cNvSpPr>
            <a:spLocks noChangeArrowheads="1"/>
          </p:cNvSpPr>
          <p:nvPr/>
        </p:nvSpPr>
        <p:spPr bwMode="auto">
          <a:xfrm>
            <a:off x="868363" y="1236068"/>
            <a:ext cx="3487737" cy="890588"/>
          </a:xfrm>
          <a:prstGeom prst="rightArrow">
            <a:avLst>
              <a:gd name="adj1" fmla="val 85713"/>
              <a:gd name="adj2" fmla="val 51157"/>
            </a:avLst>
          </a:prstGeom>
          <a:solidFill>
            <a:schemeClr val="accent2">
              <a:lumMod val="40000"/>
              <a:lumOff val="60000"/>
            </a:schemeClr>
          </a:solidFill>
          <a:ln w="9525">
            <a:solidFill>
              <a:schemeClr val="tx1"/>
            </a:solidFill>
            <a:miter lim="800000"/>
            <a:headEnd/>
            <a:tailEnd/>
          </a:ln>
        </p:spPr>
        <p:txBody>
          <a:bodyPr wrap="none" anchor="ctr"/>
          <a:lstStyle/>
          <a:p>
            <a:pPr algn="ctr">
              <a:defRPr/>
            </a:pPr>
            <a:r>
              <a:rPr lang="en-GB" b="1" dirty="0">
                <a:latin typeface="Georgia"/>
                <a:ea typeface="ヒラギノ角ゴ Pro W3" charset="0"/>
                <a:cs typeface="Georgia"/>
              </a:rPr>
              <a:t>Pursue:</a:t>
            </a:r>
            <a:r>
              <a:rPr lang="en-GB" dirty="0">
                <a:latin typeface="Georgia"/>
                <a:ea typeface="ヒラギノ角ゴ Pro W3" charset="0"/>
                <a:cs typeface="Georgia"/>
              </a:rPr>
              <a:t> </a:t>
            </a:r>
          </a:p>
          <a:p>
            <a:pPr algn="ctr">
              <a:defRPr/>
            </a:pPr>
            <a:r>
              <a:rPr lang="en-GB" sz="1400" dirty="0">
                <a:latin typeface="Georgia"/>
                <a:ea typeface="ヒラギノ角ゴ Pro W3" charset="0"/>
                <a:cs typeface="Georgia"/>
              </a:rPr>
              <a:t>Stop terrorist attacks</a:t>
            </a:r>
            <a:endParaRPr lang="en-GB" sz="1400" b="1" dirty="0">
              <a:latin typeface="Georgia"/>
              <a:ea typeface="ヒラギノ角ゴ Pro W3" charset="0"/>
              <a:cs typeface="Georgia"/>
            </a:endParaRPr>
          </a:p>
        </p:txBody>
      </p:sp>
      <p:sp>
        <p:nvSpPr>
          <p:cNvPr id="40" name="AutoShape 11"/>
          <p:cNvSpPr>
            <a:spLocks noChangeArrowheads="1"/>
          </p:cNvSpPr>
          <p:nvPr/>
        </p:nvSpPr>
        <p:spPr bwMode="auto">
          <a:xfrm>
            <a:off x="857251" y="3575844"/>
            <a:ext cx="3487737" cy="890587"/>
          </a:xfrm>
          <a:prstGeom prst="rightArrow">
            <a:avLst>
              <a:gd name="adj1" fmla="val 85713"/>
              <a:gd name="adj2" fmla="val 51151"/>
            </a:avLst>
          </a:prstGeom>
          <a:solidFill>
            <a:schemeClr val="accent2">
              <a:lumMod val="40000"/>
              <a:lumOff val="60000"/>
            </a:schemeClr>
          </a:solidFill>
          <a:ln w="9525" algn="ctr">
            <a:solidFill>
              <a:schemeClr val="tx1"/>
            </a:solidFill>
            <a:miter lim="800000"/>
            <a:headEnd/>
            <a:tailEnd/>
          </a:ln>
        </p:spPr>
        <p:txBody>
          <a:bodyPr wrap="none" anchor="ctr"/>
          <a:lstStyle/>
          <a:p>
            <a:pPr algn="ctr">
              <a:defRPr/>
            </a:pPr>
            <a:r>
              <a:rPr lang="en-GB" sz="1600" dirty="0">
                <a:latin typeface="Georgia"/>
                <a:cs typeface="Georgia"/>
              </a:rPr>
              <a:t> </a:t>
            </a:r>
            <a:r>
              <a:rPr lang="en-GB" b="1" dirty="0">
                <a:latin typeface="Georgia"/>
                <a:cs typeface="Georgia"/>
              </a:rPr>
              <a:t>Protect:</a:t>
            </a:r>
            <a:r>
              <a:rPr lang="en-GB" dirty="0">
                <a:latin typeface="Georgia"/>
                <a:cs typeface="Georgia"/>
              </a:rPr>
              <a:t> </a:t>
            </a:r>
          </a:p>
          <a:p>
            <a:pPr algn="ctr">
              <a:defRPr/>
            </a:pPr>
            <a:r>
              <a:rPr lang="en-GB" sz="1400" dirty="0">
                <a:latin typeface="Georgia"/>
                <a:cs typeface="Georgia"/>
              </a:rPr>
              <a:t>Strengthen our protection </a:t>
            </a:r>
          </a:p>
          <a:p>
            <a:pPr algn="ctr">
              <a:defRPr/>
            </a:pPr>
            <a:r>
              <a:rPr lang="en-GB" sz="1400" dirty="0">
                <a:latin typeface="Georgia"/>
                <a:cs typeface="Georgia"/>
              </a:rPr>
              <a:t>against terrorist attacks</a:t>
            </a:r>
          </a:p>
        </p:txBody>
      </p:sp>
      <p:sp>
        <p:nvSpPr>
          <p:cNvPr id="41" name="AutoShape 10"/>
          <p:cNvSpPr>
            <a:spLocks noChangeArrowheads="1"/>
          </p:cNvSpPr>
          <p:nvPr/>
        </p:nvSpPr>
        <p:spPr bwMode="auto">
          <a:xfrm>
            <a:off x="888206" y="2392363"/>
            <a:ext cx="3487737" cy="892175"/>
          </a:xfrm>
          <a:prstGeom prst="rightArrow">
            <a:avLst>
              <a:gd name="adj1" fmla="val 85713"/>
              <a:gd name="adj2" fmla="val 51151"/>
            </a:avLst>
          </a:prstGeom>
          <a:solidFill>
            <a:schemeClr val="accent2">
              <a:lumMod val="40000"/>
              <a:lumOff val="60000"/>
            </a:schemeClr>
          </a:solidFill>
          <a:ln w="9525" algn="ctr">
            <a:solidFill>
              <a:schemeClr val="tx1"/>
            </a:solidFill>
            <a:miter lim="800000"/>
            <a:headEnd/>
            <a:tailEnd/>
          </a:ln>
        </p:spPr>
        <p:txBody>
          <a:bodyPr wrap="none" anchor="ctr"/>
          <a:lstStyle/>
          <a:p>
            <a:pPr algn="ctr">
              <a:defRPr/>
            </a:pPr>
            <a:r>
              <a:rPr lang="en-GB" sz="1600" dirty="0">
                <a:solidFill>
                  <a:schemeClr val="bg1"/>
                </a:solidFill>
                <a:latin typeface="Georgia"/>
                <a:cs typeface="Georgia"/>
              </a:rPr>
              <a:t> </a:t>
            </a:r>
          </a:p>
          <a:p>
            <a:pPr algn="ctr">
              <a:defRPr/>
            </a:pPr>
            <a:r>
              <a:rPr lang="en-GB" b="1" dirty="0">
                <a:latin typeface="Georgia"/>
                <a:cs typeface="Georgia"/>
              </a:rPr>
              <a:t>Prepare:</a:t>
            </a:r>
            <a:r>
              <a:rPr lang="en-GB" dirty="0">
                <a:latin typeface="Georgia"/>
                <a:cs typeface="Georgia"/>
              </a:rPr>
              <a:t> </a:t>
            </a:r>
          </a:p>
          <a:p>
            <a:pPr algn="ctr">
              <a:defRPr/>
            </a:pPr>
            <a:r>
              <a:rPr lang="en-GB" sz="1400" dirty="0">
                <a:latin typeface="Georgia"/>
                <a:cs typeface="Georgia"/>
              </a:rPr>
              <a:t>     Mitigate the impact of a terrorist attack</a:t>
            </a:r>
          </a:p>
          <a:p>
            <a:pPr algn="ctr">
              <a:defRPr/>
            </a:pPr>
            <a:endParaRPr lang="en-GB" sz="1600" dirty="0">
              <a:solidFill>
                <a:schemeClr val="bg1"/>
              </a:solidFill>
              <a:latin typeface="Georgia"/>
              <a:cs typeface="Georgia"/>
            </a:endParaRPr>
          </a:p>
        </p:txBody>
      </p:sp>
      <p:sp>
        <p:nvSpPr>
          <p:cNvPr id="18440" name="AutoShape 12"/>
          <p:cNvSpPr>
            <a:spLocks/>
          </p:cNvSpPr>
          <p:nvPr/>
        </p:nvSpPr>
        <p:spPr bwMode="auto">
          <a:xfrm>
            <a:off x="4802188" y="2212975"/>
            <a:ext cx="201612" cy="1284288"/>
          </a:xfrm>
          <a:prstGeom prst="rightBrace">
            <a:avLst>
              <a:gd name="adj1" fmla="val 638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lgn="ctr">
              <a:spcBef>
                <a:spcPct val="0"/>
              </a:spcBef>
              <a:buFontTx/>
              <a:buNone/>
            </a:pPr>
            <a:endParaRPr lang="en-US" altLang="en-US" sz="2400" dirty="0">
              <a:latin typeface="Georgia" panose="02040502050405020303" pitchFamily="18" charset="0"/>
            </a:endParaRPr>
          </a:p>
        </p:txBody>
      </p:sp>
      <p:sp>
        <p:nvSpPr>
          <p:cNvPr id="18441" name="AutoShape 12"/>
          <p:cNvSpPr>
            <a:spLocks/>
          </p:cNvSpPr>
          <p:nvPr/>
        </p:nvSpPr>
        <p:spPr bwMode="auto">
          <a:xfrm>
            <a:off x="4802188" y="4789488"/>
            <a:ext cx="201612" cy="1284287"/>
          </a:xfrm>
          <a:prstGeom prst="rightBrace">
            <a:avLst>
              <a:gd name="adj1" fmla="val 638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lgn="ctr">
              <a:spcBef>
                <a:spcPct val="0"/>
              </a:spcBef>
              <a:buFontTx/>
              <a:buNone/>
            </a:pPr>
            <a:endParaRPr lang="en-US" altLang="en-US" sz="2400" dirty="0">
              <a:latin typeface="Georgia" panose="02040502050405020303" pitchFamily="18" charset="0"/>
            </a:endParaRPr>
          </a:p>
        </p:txBody>
      </p:sp>
      <p:sp>
        <p:nvSpPr>
          <p:cNvPr id="18442" name="AutoShape 14"/>
          <p:cNvSpPr>
            <a:spLocks noChangeArrowheads="1"/>
          </p:cNvSpPr>
          <p:nvPr/>
        </p:nvSpPr>
        <p:spPr bwMode="auto">
          <a:xfrm>
            <a:off x="4954587" y="1767608"/>
            <a:ext cx="1849438" cy="1289795"/>
          </a:xfrm>
          <a:prstGeom prst="downArrow">
            <a:avLst>
              <a:gd name="adj1" fmla="val 71944"/>
              <a:gd name="adj2" fmla="val 32829"/>
            </a:avLst>
          </a:prstGeom>
          <a:solidFill>
            <a:schemeClr val="accent5">
              <a:lumMod val="20000"/>
              <a:lumOff val="80000"/>
            </a:schemeClr>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lgn="ctr">
              <a:spcBef>
                <a:spcPct val="0"/>
              </a:spcBef>
              <a:buFontTx/>
              <a:buNone/>
            </a:pPr>
            <a:endParaRPr lang="en-GB" altLang="en-US" sz="1600" b="1" dirty="0">
              <a:solidFill>
                <a:schemeClr val="bg1"/>
              </a:solidFill>
              <a:latin typeface="Georgia" panose="02040502050405020303" pitchFamily="18" charset="0"/>
            </a:endParaRPr>
          </a:p>
        </p:txBody>
      </p:sp>
      <p:sp>
        <p:nvSpPr>
          <p:cNvPr id="18443" name="AutoShape 15"/>
          <p:cNvSpPr>
            <a:spLocks noChangeArrowheads="1"/>
          </p:cNvSpPr>
          <p:nvPr/>
        </p:nvSpPr>
        <p:spPr bwMode="auto">
          <a:xfrm>
            <a:off x="4953625" y="3606428"/>
            <a:ext cx="1850400" cy="1288800"/>
          </a:xfrm>
          <a:prstGeom prst="downArrow">
            <a:avLst>
              <a:gd name="adj1" fmla="val 73750"/>
              <a:gd name="adj2" fmla="val 32829"/>
            </a:avLst>
          </a:prstGeom>
          <a:solidFill>
            <a:schemeClr val="accent5">
              <a:lumMod val="20000"/>
              <a:lumOff val="80000"/>
            </a:schemeClr>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lgn="ctr">
              <a:spcBef>
                <a:spcPct val="0"/>
              </a:spcBef>
              <a:buFontTx/>
              <a:buNone/>
            </a:pPr>
            <a:endParaRPr lang="en-GB" altLang="en-US" sz="1600" b="1" dirty="0">
              <a:solidFill>
                <a:schemeClr val="bg1"/>
              </a:solidFill>
              <a:latin typeface="Georgia" panose="02040502050405020303" pitchFamily="18" charset="0"/>
            </a:endParaRPr>
          </a:p>
        </p:txBody>
      </p:sp>
      <p:sp>
        <p:nvSpPr>
          <p:cNvPr id="18444" name="AutoShape 16"/>
          <p:cNvSpPr>
            <a:spLocks/>
          </p:cNvSpPr>
          <p:nvPr/>
        </p:nvSpPr>
        <p:spPr bwMode="auto">
          <a:xfrm>
            <a:off x="7173913" y="2511425"/>
            <a:ext cx="134937" cy="3910013"/>
          </a:xfrm>
          <a:prstGeom prst="rightBrace">
            <a:avLst>
              <a:gd name="adj1" fmla="val 6358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lgn="ctr">
              <a:spcBef>
                <a:spcPct val="0"/>
              </a:spcBef>
              <a:buFontTx/>
              <a:buNone/>
            </a:pPr>
            <a:endParaRPr lang="en-US" altLang="en-US" sz="2400" dirty="0">
              <a:latin typeface="Georgia" panose="02040502050405020303" pitchFamily="18" charset="0"/>
            </a:endParaRPr>
          </a:p>
        </p:txBody>
      </p:sp>
      <p:sp>
        <p:nvSpPr>
          <p:cNvPr id="18445" name="AutoShape 17"/>
          <p:cNvSpPr>
            <a:spLocks noChangeArrowheads="1"/>
          </p:cNvSpPr>
          <p:nvPr/>
        </p:nvSpPr>
        <p:spPr bwMode="auto">
          <a:xfrm>
            <a:off x="6876256" y="2627312"/>
            <a:ext cx="1728192" cy="1393825"/>
          </a:xfrm>
          <a:prstGeom prst="downArrow">
            <a:avLst>
              <a:gd name="adj1" fmla="val 69315"/>
              <a:gd name="adj2" fmla="val 24954"/>
            </a:avLst>
          </a:prstGeom>
          <a:solidFill>
            <a:srgbClr val="92D050"/>
          </a:solidFill>
          <a:ln w="9525">
            <a:solidFill>
              <a:srgbClr val="001E0E"/>
            </a:solidFill>
            <a:miter lim="800000"/>
            <a:headEnd/>
            <a:tailEnd/>
          </a:ln>
        </p:spPr>
        <p:txBody>
          <a:bodyPr wrap="none" anchor="ct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lgn="ctr">
              <a:spcBef>
                <a:spcPct val="0"/>
              </a:spcBef>
              <a:buFontTx/>
              <a:buNone/>
            </a:pPr>
            <a:r>
              <a:rPr lang="en-GB" altLang="en-US" sz="2400" b="1" dirty="0">
                <a:latin typeface="Georgia" panose="02040502050405020303" pitchFamily="18" charset="0"/>
              </a:rPr>
              <a:t>Reduce</a:t>
            </a:r>
          </a:p>
          <a:p>
            <a:pPr algn="ctr">
              <a:spcBef>
                <a:spcPct val="0"/>
              </a:spcBef>
              <a:buFontTx/>
              <a:buNone/>
            </a:pPr>
            <a:r>
              <a:rPr lang="en-GB" altLang="en-US" sz="2400" b="1" dirty="0">
                <a:latin typeface="Georgia" panose="02040502050405020303" pitchFamily="18" charset="0"/>
              </a:rPr>
              <a:t>Risk</a:t>
            </a:r>
          </a:p>
        </p:txBody>
      </p:sp>
      <p:sp>
        <p:nvSpPr>
          <p:cNvPr id="18447" name="TextBox 19"/>
          <p:cNvSpPr txBox="1">
            <a:spLocks noChangeArrowheads="1"/>
          </p:cNvSpPr>
          <p:nvPr/>
        </p:nvSpPr>
        <p:spPr bwMode="auto">
          <a:xfrm>
            <a:off x="5437812" y="1920875"/>
            <a:ext cx="1004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spcBef>
                <a:spcPct val="0"/>
              </a:spcBef>
              <a:buFontTx/>
              <a:buNone/>
            </a:pPr>
            <a:r>
              <a:rPr lang="en-GB" altLang="en-US" sz="1600" b="1" dirty="0">
                <a:latin typeface="Georgia" panose="02040502050405020303" pitchFamily="18" charset="0"/>
              </a:rPr>
              <a:t>Reduce Threat</a:t>
            </a:r>
          </a:p>
        </p:txBody>
      </p:sp>
      <p:sp>
        <p:nvSpPr>
          <p:cNvPr id="18448" name="TextBox 20"/>
          <p:cNvSpPr txBox="1">
            <a:spLocks noChangeArrowheads="1"/>
          </p:cNvSpPr>
          <p:nvPr/>
        </p:nvSpPr>
        <p:spPr bwMode="auto">
          <a:xfrm>
            <a:off x="5137775" y="3823915"/>
            <a:ext cx="1473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lgn="ctr">
              <a:spcBef>
                <a:spcPct val="0"/>
              </a:spcBef>
              <a:buFontTx/>
              <a:buNone/>
            </a:pPr>
            <a:r>
              <a:rPr lang="en-GB" altLang="en-US" sz="1400" b="1" dirty="0">
                <a:latin typeface="Georgia" panose="02040502050405020303" pitchFamily="18" charset="0"/>
              </a:rPr>
              <a:t>Reduce Vulnerability</a:t>
            </a:r>
          </a:p>
        </p:txBody>
      </p:sp>
      <p:sp>
        <p:nvSpPr>
          <p:cNvPr id="18449" name="AutoShape 9"/>
          <p:cNvSpPr>
            <a:spLocks noChangeArrowheads="1"/>
          </p:cNvSpPr>
          <p:nvPr/>
        </p:nvSpPr>
        <p:spPr bwMode="auto">
          <a:xfrm>
            <a:off x="888206" y="4718051"/>
            <a:ext cx="3487737" cy="890587"/>
          </a:xfrm>
          <a:prstGeom prst="rightArrow">
            <a:avLst>
              <a:gd name="adj1" fmla="val 85713"/>
              <a:gd name="adj2" fmla="val 51183"/>
            </a:avLst>
          </a:prstGeom>
          <a:solidFill>
            <a:schemeClr val="tx2">
              <a:lumMod val="20000"/>
              <a:lumOff val="80000"/>
            </a:schemeClr>
          </a:solidFill>
          <a:ln w="25400">
            <a:solidFill>
              <a:schemeClr val="tx1"/>
            </a:solidFill>
            <a:miter lim="800000"/>
            <a:headEnd/>
            <a:tailEnd/>
          </a:ln>
        </p:spPr>
        <p:txBody>
          <a:bodyPr wrap="none" anchor="ctr"/>
          <a:lstStyle>
            <a:lvl1pPr>
              <a:spcBef>
                <a:spcPct val="20000"/>
              </a:spcBef>
              <a:buChar char="•"/>
              <a:defRPr sz="3200">
                <a:solidFill>
                  <a:schemeClr val="tx1"/>
                </a:solidFill>
                <a:latin typeface="Lucida Grande" pitchFamily="2" charset="0"/>
                <a:ea typeface="ヒラギノ角ゴ Pro W3" pitchFamily="2" charset="-128"/>
              </a:defRPr>
            </a:lvl1pPr>
            <a:lvl2pPr marL="742950" indent="-285750">
              <a:spcBef>
                <a:spcPct val="20000"/>
              </a:spcBef>
              <a:buChar char="–"/>
              <a:defRPr sz="2800">
                <a:solidFill>
                  <a:schemeClr val="tx1"/>
                </a:solidFill>
                <a:latin typeface="Lucida Grande" pitchFamily="2" charset="0"/>
                <a:ea typeface="ヒラギノ角ゴ Pro W3" pitchFamily="2" charset="-128"/>
              </a:defRPr>
            </a:lvl2pPr>
            <a:lvl3pPr marL="1143000" indent="-228600">
              <a:spcBef>
                <a:spcPct val="20000"/>
              </a:spcBef>
              <a:buChar char="•"/>
              <a:defRPr sz="2400">
                <a:solidFill>
                  <a:schemeClr val="tx1"/>
                </a:solidFill>
                <a:latin typeface="Lucida Grande" pitchFamily="2" charset="0"/>
                <a:ea typeface="ヒラギノ角ゴ Pro W3" pitchFamily="2" charset="-128"/>
              </a:defRPr>
            </a:lvl3pPr>
            <a:lvl4pPr marL="1600200" indent="-228600">
              <a:spcBef>
                <a:spcPct val="20000"/>
              </a:spcBef>
              <a:buChar char="–"/>
              <a:defRPr sz="2000">
                <a:solidFill>
                  <a:schemeClr val="tx1"/>
                </a:solidFill>
                <a:latin typeface="Lucida Grande" pitchFamily="2" charset="0"/>
                <a:ea typeface="ヒラギノ角ゴ Pro W3" pitchFamily="2" charset="-128"/>
              </a:defRPr>
            </a:lvl4pPr>
            <a:lvl5pPr marL="2057400" indent="-228600">
              <a:spcBef>
                <a:spcPct val="20000"/>
              </a:spcBef>
              <a:buChar char="»"/>
              <a:defRPr sz="2000">
                <a:solidFill>
                  <a:schemeClr val="tx1"/>
                </a:solidFill>
                <a:latin typeface="Lucida Grande" pitchFamily="2" charset="0"/>
                <a:ea typeface="ヒラギノ角ゴ Pro W3" pitchFamily="2" charset="-128"/>
              </a:defRPr>
            </a:lvl5pPr>
            <a:lvl6pPr marL="25146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6pPr>
            <a:lvl7pPr marL="29718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7pPr>
            <a:lvl8pPr marL="34290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8pPr>
            <a:lvl9pPr marL="3886200" indent="-228600" eaLnBrk="0" fontAlgn="base" hangingPunct="0">
              <a:spcBef>
                <a:spcPct val="20000"/>
              </a:spcBef>
              <a:spcAft>
                <a:spcPct val="0"/>
              </a:spcAft>
              <a:buChar char="»"/>
              <a:defRPr sz="2000">
                <a:solidFill>
                  <a:schemeClr val="tx1"/>
                </a:solidFill>
                <a:latin typeface="Lucida Grande" pitchFamily="2" charset="0"/>
                <a:ea typeface="ヒラギノ角ゴ Pro W3" pitchFamily="2" charset="-128"/>
              </a:defRPr>
            </a:lvl9pPr>
          </a:lstStyle>
          <a:p>
            <a:pPr algn="ctr">
              <a:spcBef>
                <a:spcPct val="0"/>
              </a:spcBef>
              <a:buFontTx/>
              <a:buNone/>
            </a:pPr>
            <a:r>
              <a:rPr lang="en-GB" altLang="en-US" sz="1600" dirty="0">
                <a:solidFill>
                  <a:schemeClr val="bg1"/>
                </a:solidFill>
                <a:latin typeface="Georgia" panose="02040502050405020303" pitchFamily="18" charset="0"/>
              </a:rPr>
              <a:t> </a:t>
            </a:r>
            <a:r>
              <a:rPr lang="en-GB" altLang="en-US" sz="2400" b="1" dirty="0">
                <a:latin typeface="Georgia" panose="02040502050405020303" pitchFamily="18" charset="0"/>
              </a:rPr>
              <a:t>Prevent:</a:t>
            </a:r>
            <a:r>
              <a:rPr lang="en-GB" altLang="en-US" sz="2400" dirty="0">
                <a:latin typeface="Georgia" panose="02040502050405020303" pitchFamily="18" charset="0"/>
              </a:rPr>
              <a:t> </a:t>
            </a:r>
          </a:p>
          <a:p>
            <a:pPr algn="ctr">
              <a:spcBef>
                <a:spcPct val="0"/>
              </a:spcBef>
              <a:buFontTx/>
              <a:buNone/>
            </a:pPr>
            <a:r>
              <a:rPr lang="en-GB" altLang="en-US" sz="1400" dirty="0">
                <a:latin typeface="Georgia" panose="02040502050405020303" pitchFamily="18" charset="0"/>
              </a:rPr>
              <a:t>Stop people from becoming </a:t>
            </a:r>
          </a:p>
          <a:p>
            <a:pPr algn="ctr">
              <a:spcBef>
                <a:spcPct val="0"/>
              </a:spcBef>
              <a:buFontTx/>
              <a:buNone/>
            </a:pPr>
            <a:r>
              <a:rPr lang="en-GB" altLang="en-US" sz="1400" dirty="0">
                <a:latin typeface="Georgia" panose="02040502050405020303" pitchFamily="18" charset="0"/>
              </a:rPr>
              <a:t>terrorists or supporting terrorism</a:t>
            </a:r>
          </a:p>
        </p:txBody>
      </p:sp>
      <p:sp>
        <p:nvSpPr>
          <p:cNvPr id="2" name="TextBox 1"/>
          <p:cNvSpPr txBox="1"/>
          <p:nvPr/>
        </p:nvSpPr>
        <p:spPr>
          <a:xfrm>
            <a:off x="0" y="92322"/>
            <a:ext cx="9144000" cy="646331"/>
          </a:xfrm>
          <a:prstGeom prst="rect">
            <a:avLst/>
          </a:prstGeom>
          <a:noFill/>
        </p:spPr>
        <p:txBody>
          <a:bodyPr wrap="square" rtlCol="0">
            <a:spAutoFit/>
          </a:bodyPr>
          <a:lstStyle/>
          <a:p>
            <a:pPr algn="ctr"/>
            <a:r>
              <a:rPr lang="en-GB" sz="3600" b="1" dirty="0" smtClean="0">
                <a:solidFill>
                  <a:schemeClr val="bg1"/>
                </a:solidFill>
              </a:rPr>
              <a:t>CONTEST</a:t>
            </a:r>
            <a:endParaRPr lang="en-GB" sz="3600" b="1" dirty="0">
              <a:solidFill>
                <a:schemeClr val="bg1"/>
              </a:solidFill>
            </a:endParaRPr>
          </a:p>
        </p:txBody>
      </p:sp>
    </p:spTree>
    <p:extLst>
      <p:ext uri="{BB962C8B-B14F-4D97-AF65-F5344CB8AC3E}">
        <p14:creationId xmlns:p14="http://schemas.microsoft.com/office/powerpoint/2010/main" val="19416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0-#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49"/>
                                        </p:tgtEl>
                                        <p:attrNameLst>
                                          <p:attrName>style.visibility</p:attrName>
                                        </p:attrNameLst>
                                      </p:cBhvr>
                                      <p:to>
                                        <p:strVal val="visible"/>
                                      </p:to>
                                    </p:set>
                                    <p:anim calcmode="lin" valueType="num">
                                      <p:cBhvr additive="base">
                                        <p:cTn id="25" dur="500" fill="hold"/>
                                        <p:tgtEl>
                                          <p:spTgt spid="18449"/>
                                        </p:tgtEl>
                                        <p:attrNameLst>
                                          <p:attrName>ppt_x</p:attrName>
                                        </p:attrNameLst>
                                      </p:cBhvr>
                                      <p:tavLst>
                                        <p:tav tm="0">
                                          <p:val>
                                            <p:strVal val="0-#ppt_w/2"/>
                                          </p:val>
                                        </p:tav>
                                        <p:tav tm="100000">
                                          <p:val>
                                            <p:strVal val="#ppt_x"/>
                                          </p:val>
                                        </p:tav>
                                      </p:tavLst>
                                    </p:anim>
                                    <p:anim calcmode="lin" valueType="num">
                                      <p:cBhvr additive="base">
                                        <p:cTn id="26"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0 0 L 0 0.25 E" pathEditMode="relative" ptsTypes="">
                                      <p:cBhvr>
                                        <p:cTn id="40" dur="2000" fill="hold"/>
                                        <p:tgtEl>
                                          <p:spTgt spid="18447"/>
                                        </p:tgtEl>
                                        <p:attrNameLst>
                                          <p:attrName>ppt_x</p:attrName>
                                          <p:attrName>ppt_y</p:attrName>
                                        </p:attrNameLst>
                                      </p:cBhvr>
                                    </p:animMotion>
                                  </p:childTnLst>
                                </p:cTn>
                              </p:par>
                              <p:par>
                                <p:cTn id="41" presetID="42" presetClass="path" presetSubtype="0" accel="50000" decel="50000" fill="hold" grpId="1" nodeType="withEffect">
                                  <p:stCondLst>
                                    <p:cond delay="0"/>
                                  </p:stCondLst>
                                  <p:childTnLst>
                                    <p:animMotion origin="layout" path="M 0 0 L 0 0.25 E" pathEditMode="relative" ptsTypes="">
                                      <p:cBhvr>
                                        <p:cTn id="42" dur="2000" fill="hold"/>
                                        <p:tgtEl>
                                          <p:spTgt spid="18442"/>
                                        </p:tgtEl>
                                        <p:attrNameLst>
                                          <p:attrName>ppt_x</p:attrName>
                                          <p:attrName>ppt_y</p:attrName>
                                        </p:attrNameLst>
                                      </p:cBhvr>
                                    </p:animMotion>
                                  </p:childTnLst>
                                </p:cTn>
                              </p:par>
                              <p:par>
                                <p:cTn id="43" presetID="42" presetClass="path" presetSubtype="0" accel="50000" decel="50000" fill="hold" grpId="1" nodeType="withEffect">
                                  <p:stCondLst>
                                    <p:cond delay="0"/>
                                  </p:stCondLst>
                                  <p:childTnLst>
                                    <p:animMotion origin="layout" path="M 0 0 L 0 0.25 E" pathEditMode="relative" ptsTypes="">
                                      <p:cBhvr>
                                        <p:cTn id="44" dur="2000" fill="hold"/>
                                        <p:tgtEl>
                                          <p:spTgt spid="18448"/>
                                        </p:tgtEl>
                                        <p:attrNameLst>
                                          <p:attrName>ppt_x</p:attrName>
                                          <p:attrName>ppt_y</p:attrName>
                                        </p:attrNameLst>
                                      </p:cBhvr>
                                    </p:animMotion>
                                  </p:childTnLst>
                                </p:cTn>
                              </p:par>
                              <p:par>
                                <p:cTn id="45" presetID="42" presetClass="path" presetSubtype="0" accel="50000" decel="50000" fill="hold" grpId="1" nodeType="withEffect">
                                  <p:stCondLst>
                                    <p:cond delay="0"/>
                                  </p:stCondLst>
                                  <p:childTnLst>
                                    <p:animMotion origin="layout" path="M 0 0 L 0 0.25 E" pathEditMode="relative" ptsTypes="">
                                      <p:cBhvr>
                                        <p:cTn id="46" dur="2000" fill="hold"/>
                                        <p:tgtEl>
                                          <p:spTgt spid="18443"/>
                                        </p:tgtEl>
                                        <p:attrNameLst>
                                          <p:attrName>ppt_x</p:attrName>
                                          <p:attrName>ppt_y</p:attrName>
                                        </p:attrNameLst>
                                      </p:cBhvr>
                                    </p:animMotion>
                                  </p:childTnLst>
                                </p:cTn>
                              </p:par>
                            </p:childTnLst>
                          </p:cTn>
                        </p:par>
                        <p:par>
                          <p:cTn id="47" fill="hold">
                            <p:stCondLst>
                              <p:cond delay="2000"/>
                            </p:stCondLst>
                            <p:childTnLst>
                              <p:par>
                                <p:cTn id="48" presetID="1" presetClass="entr" presetSubtype="0" fill="hold" grpId="1" nodeType="afterEffect">
                                  <p:stCondLst>
                                    <p:cond delay="0"/>
                                  </p:stCondLst>
                                  <p:childTnLst>
                                    <p:set>
                                      <p:cBhvr>
                                        <p:cTn id="49" dur="1" fill="hold">
                                          <p:stCondLst>
                                            <p:cond delay="0"/>
                                          </p:stCondLst>
                                        </p:cTn>
                                        <p:tgtEl>
                                          <p:spTgt spid="18445"/>
                                        </p:tgtEl>
                                        <p:attrNameLst>
                                          <p:attrName>style.visibility</p:attrName>
                                        </p:attrNameLst>
                                      </p:cBhvr>
                                      <p:to>
                                        <p:strVal val="visible"/>
                                      </p:to>
                                    </p:set>
                                  </p:childTnLst>
                                </p:cTn>
                              </p:par>
                            </p:childTnLst>
                          </p:cTn>
                        </p:par>
                        <p:par>
                          <p:cTn id="50" fill="hold">
                            <p:stCondLst>
                              <p:cond delay="2000"/>
                            </p:stCondLst>
                            <p:childTnLst>
                              <p:par>
                                <p:cTn id="51" presetID="42" presetClass="path" presetSubtype="0" accel="50000" decel="50000" fill="hold" grpId="0" nodeType="afterEffect">
                                  <p:stCondLst>
                                    <p:cond delay="0"/>
                                  </p:stCondLst>
                                  <p:childTnLst>
                                    <p:animMotion origin="layout" path="M 0 0 L 0 0.25 E" pathEditMode="relative" ptsTypes="">
                                      <p:cBhvr>
                                        <p:cTn id="52" dur="2000" fill="hold"/>
                                        <p:tgtEl>
                                          <p:spTgt spid="184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18442" grpId="0" animBg="1"/>
      <p:bldP spid="18442" grpId="1" animBg="1"/>
      <p:bldP spid="18443" grpId="0" animBg="1"/>
      <p:bldP spid="18443" grpId="1" animBg="1"/>
      <p:bldP spid="18445" grpId="0" animBg="1"/>
      <p:bldP spid="18445" grpId="1" animBg="1"/>
      <p:bldP spid="18447" grpId="0"/>
      <p:bldP spid="18447" grpId="1"/>
      <p:bldP spid="18448" grpId="0"/>
      <p:bldP spid="18448" grpId="1"/>
      <p:bldP spid="184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C6B14-ECAE-46CF-87EB-CEE9A3119527}"/>
              </a:ext>
            </a:extLst>
          </p:cNvPr>
          <p:cNvSpPr>
            <a:spLocks noGrp="1"/>
          </p:cNvSpPr>
          <p:nvPr>
            <p:ph type="title"/>
          </p:nvPr>
        </p:nvSpPr>
        <p:spPr>
          <a:xfrm>
            <a:off x="0" y="266148"/>
            <a:ext cx="9144000" cy="675860"/>
          </a:xfrm>
        </p:spPr>
        <p:txBody>
          <a:bodyPr>
            <a:noAutofit/>
          </a:bodyPr>
          <a:lstStyle/>
          <a:p>
            <a:pPr algn="ctr"/>
            <a:r>
              <a:rPr lang="en-GB" sz="2800" dirty="0" smtClean="0">
                <a:solidFill>
                  <a:schemeClr val="bg1"/>
                </a:solidFill>
                <a:ea typeface="Tahoma" panose="020B0604030504040204" pitchFamily="34" charset="0"/>
                <a:cs typeface="Tahoma" panose="020B0604030504040204" pitchFamily="34" charset="0"/>
              </a:rPr>
              <a:t>POPULAR, BUT LESS WELL KNOWN SOCIAL NETWORKING SITES FOR HATE SPEECH AND EXTREMISM</a:t>
            </a:r>
            <a:endParaRPr lang="en-GB" sz="2800" dirty="0">
              <a:solidFill>
                <a:schemeClr val="bg1"/>
              </a:solidFill>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xmlns="" id="{C89CCEB6-6626-436C-B414-B307D9FD996C}"/>
              </a:ext>
            </a:extLst>
          </p:cNvPr>
          <p:cNvSpPr>
            <a:spLocks noGrp="1"/>
          </p:cNvSpPr>
          <p:nvPr>
            <p:ph idx="1"/>
          </p:nvPr>
        </p:nvSpPr>
        <p:spPr>
          <a:xfrm>
            <a:off x="251520" y="1492013"/>
            <a:ext cx="7560840" cy="5365987"/>
          </a:xfrm>
        </p:spPr>
        <p:txBody>
          <a:bodyPr>
            <a:normAutofit fontScale="92500"/>
          </a:bodyPr>
          <a:lstStyle/>
          <a:p>
            <a:pPr algn="ctr"/>
            <a:r>
              <a:rPr lang="en-GB" sz="1425" dirty="0">
                <a:solidFill>
                  <a:schemeClr val="bg1"/>
                </a:solidFill>
                <a:ea typeface="Tahoma" panose="020B0604030504040204" pitchFamily="34" charset="0"/>
                <a:cs typeface="Tahoma" panose="020B0604030504040204" pitchFamily="34" charset="0"/>
              </a:rPr>
              <a:t>GAB – Social media website that bills its self as a ‘Free speech’ alternative to other social networking sites such as Facebook and Twitter.  It primarily attracts Far-right and alt-right users who have been banned from other sites.  Robert Bowers (Pittsburgh Synagogue Shooting) posted a message on GAB indicating an immediate intent to do harm shortly before the </a:t>
            </a:r>
            <a:r>
              <a:rPr lang="en-GB" sz="1425" dirty="0" smtClean="0">
                <a:solidFill>
                  <a:schemeClr val="bg1"/>
                </a:solidFill>
                <a:ea typeface="Tahoma" panose="020B0604030504040204" pitchFamily="34" charset="0"/>
                <a:cs typeface="Tahoma" panose="020B0604030504040204" pitchFamily="34" charset="0"/>
              </a:rPr>
              <a:t>shooting</a:t>
            </a:r>
          </a:p>
          <a:p>
            <a:pPr algn="ctr"/>
            <a:endParaRPr lang="en-GB" sz="1425" dirty="0">
              <a:solidFill>
                <a:schemeClr val="bg1"/>
              </a:solidFill>
              <a:ea typeface="Tahoma" panose="020B0604030504040204" pitchFamily="34" charset="0"/>
              <a:cs typeface="Tahoma" panose="020B0604030504040204" pitchFamily="34" charset="0"/>
            </a:endParaRPr>
          </a:p>
          <a:p>
            <a:pPr algn="ctr"/>
            <a:r>
              <a:rPr lang="en-GB" sz="1425" dirty="0">
                <a:solidFill>
                  <a:schemeClr val="bg1"/>
                </a:solidFill>
                <a:ea typeface="Tahoma" panose="020B0604030504040204" pitchFamily="34" charset="0"/>
                <a:cs typeface="Tahoma" panose="020B0604030504040204" pitchFamily="34" charset="0"/>
              </a:rPr>
              <a:t>4CHAN- a message and imageboard website that was originally started by a Japanese website devoted to anime and manga and subcultures devoted to those artforms.  It quickly became popular, and expanded to include many other topics.  Then a new group turned up (White supremacists) and started to use the website for political </a:t>
            </a:r>
            <a:r>
              <a:rPr lang="en-GB" sz="1425" dirty="0" smtClean="0">
                <a:solidFill>
                  <a:schemeClr val="bg1"/>
                </a:solidFill>
                <a:ea typeface="Tahoma" panose="020B0604030504040204" pitchFamily="34" charset="0"/>
                <a:cs typeface="Tahoma" panose="020B0604030504040204" pitchFamily="34" charset="0"/>
              </a:rPr>
              <a:t>ends.</a:t>
            </a:r>
          </a:p>
          <a:p>
            <a:pPr algn="ctr"/>
            <a:endParaRPr lang="en-GB" sz="1425" dirty="0">
              <a:solidFill>
                <a:schemeClr val="bg1"/>
              </a:solidFill>
              <a:ea typeface="Tahoma" panose="020B0604030504040204" pitchFamily="34" charset="0"/>
              <a:cs typeface="Tahoma" panose="020B0604030504040204" pitchFamily="34" charset="0"/>
            </a:endParaRPr>
          </a:p>
          <a:p>
            <a:pPr algn="ctr"/>
            <a:r>
              <a:rPr lang="en-GB" sz="1425" dirty="0">
                <a:solidFill>
                  <a:schemeClr val="bg1"/>
                </a:solidFill>
                <a:ea typeface="Tahoma" panose="020B0604030504040204" pitchFamily="34" charset="0"/>
                <a:cs typeface="Tahoma" panose="020B0604030504040204" pitchFamily="34" charset="0"/>
              </a:rPr>
              <a:t>8CHAN- an imageboard website (similar to 4CHAN) composed of user created message boards.  </a:t>
            </a:r>
            <a:r>
              <a:rPr lang="en-GB" sz="1425" dirty="0" smtClean="0">
                <a:solidFill>
                  <a:schemeClr val="bg1"/>
                </a:solidFill>
                <a:ea typeface="Tahoma" panose="020B0604030504040204" pitchFamily="34" charset="0"/>
                <a:cs typeface="Tahoma" panose="020B0604030504040204" pitchFamily="34" charset="0"/>
              </a:rPr>
              <a:t>Brenton </a:t>
            </a:r>
            <a:r>
              <a:rPr lang="en-GB" sz="1425" dirty="0">
                <a:solidFill>
                  <a:schemeClr val="bg1"/>
                </a:solidFill>
                <a:ea typeface="Tahoma" panose="020B0604030504040204" pitchFamily="34" charset="0"/>
                <a:cs typeface="Tahoma" panose="020B0604030504040204" pitchFamily="34" charset="0"/>
              </a:rPr>
              <a:t>Tarrant (NZL Mosque shootings) shared a live link to the shootings and his manifesto on 8CHAN minutes before it happened.  The Poway Synagogue shooter (California) posted links to his open letter, and attempted to post a live link on 8CHAN before committing the shootings.  He also named 8CHAN as a place of radicalisation for him</a:t>
            </a:r>
            <a:r>
              <a:rPr lang="en-GB" sz="1425" dirty="0" smtClean="0">
                <a:solidFill>
                  <a:schemeClr val="bg1"/>
                </a:solidFill>
                <a:ea typeface="Tahoma" panose="020B0604030504040204" pitchFamily="34" charset="0"/>
                <a:cs typeface="Tahoma" panose="020B0604030504040204" pitchFamily="34" charset="0"/>
              </a:rPr>
              <a:t>.</a:t>
            </a:r>
          </a:p>
          <a:p>
            <a:pPr algn="ctr"/>
            <a:endParaRPr lang="en-GB" sz="1425" dirty="0">
              <a:solidFill>
                <a:schemeClr val="bg1"/>
              </a:solidFill>
              <a:ea typeface="Tahoma" panose="020B0604030504040204" pitchFamily="34" charset="0"/>
              <a:cs typeface="Tahoma" panose="020B0604030504040204" pitchFamily="34" charset="0"/>
            </a:endParaRPr>
          </a:p>
          <a:p>
            <a:pPr algn="ctr"/>
            <a:r>
              <a:rPr lang="en-GB" sz="1425" dirty="0">
                <a:solidFill>
                  <a:schemeClr val="bg1"/>
                </a:solidFill>
                <a:ea typeface="Tahoma" panose="020B0604030504040204" pitchFamily="34" charset="0"/>
                <a:cs typeface="Tahoma" panose="020B0604030504040204" pitchFamily="34" charset="0"/>
              </a:rPr>
              <a:t>TELEGRAM APP- an encrypted messaging service.  ISIS </a:t>
            </a:r>
            <a:r>
              <a:rPr lang="en-GB" sz="1425" dirty="0" smtClean="0">
                <a:solidFill>
                  <a:schemeClr val="bg1"/>
                </a:solidFill>
                <a:ea typeface="Tahoma" panose="020B0604030504040204" pitchFamily="34" charset="0"/>
                <a:cs typeface="Tahoma" panose="020B0604030504040204" pitchFamily="34" charset="0"/>
              </a:rPr>
              <a:t>uses </a:t>
            </a:r>
            <a:r>
              <a:rPr lang="en-GB" sz="1425" dirty="0">
                <a:solidFill>
                  <a:schemeClr val="bg1"/>
                </a:solidFill>
                <a:ea typeface="Tahoma" panose="020B0604030504040204" pitchFamily="34" charset="0"/>
                <a:cs typeface="Tahoma" panose="020B0604030504040204" pitchFamily="34" charset="0"/>
              </a:rPr>
              <a:t>Telegram as its primary App for media releases</a:t>
            </a:r>
            <a:r>
              <a:rPr lang="en-GB" sz="1425" dirty="0" smtClean="0">
                <a:solidFill>
                  <a:schemeClr val="bg1"/>
                </a:solidFill>
                <a:ea typeface="Tahoma" panose="020B0604030504040204" pitchFamily="34" charset="0"/>
                <a:cs typeface="Tahoma" panose="020B0604030504040204" pitchFamily="34" charset="0"/>
              </a:rPr>
              <a:t>.</a:t>
            </a:r>
          </a:p>
          <a:p>
            <a:pPr algn="ctr"/>
            <a:endParaRPr lang="en-GB" sz="1425" dirty="0">
              <a:solidFill>
                <a:schemeClr val="bg1"/>
              </a:solidFill>
              <a:ea typeface="Tahoma" panose="020B0604030504040204" pitchFamily="34" charset="0"/>
              <a:cs typeface="Tahoma" panose="020B0604030504040204" pitchFamily="34" charset="0"/>
            </a:endParaRPr>
          </a:p>
          <a:p>
            <a:pPr algn="ctr"/>
            <a:r>
              <a:rPr lang="en-GB" sz="1425" dirty="0">
                <a:solidFill>
                  <a:schemeClr val="bg1"/>
                </a:solidFill>
                <a:ea typeface="Tahoma" panose="020B0604030504040204" pitchFamily="34" charset="0"/>
                <a:cs typeface="Tahoma" panose="020B0604030504040204" pitchFamily="34" charset="0"/>
              </a:rPr>
              <a:t>DISCORD- a messenger application for gamers with more than 130 million registered users. The platform organizes its chat communities into “servers,” each of which contains numerous text and voice channels. One Discord server includes users with pro-ISIS names. The server has featured official ISIS media, Telegram links, and commentary about the group’s operations and strategy. These activities—seemingly casual discussions, the exchange of links and usernames, and the sharing of propaganda and amateurish artwork—are exactly how recruitment takes place. </a:t>
            </a:r>
            <a:endParaRPr lang="en-GB" dirty="0">
              <a:solidFill>
                <a:schemeClr val="bg1"/>
              </a:solidFill>
            </a:endParaRPr>
          </a:p>
        </p:txBody>
      </p:sp>
      <p:pic>
        <p:nvPicPr>
          <p:cNvPr id="6" name="Picture 10">
            <a:extLst>
              <a:ext uri="{FF2B5EF4-FFF2-40B4-BE49-F238E27FC236}">
                <a16:creationId xmlns:a16="http://schemas.microsoft.com/office/drawing/2014/main" xmlns="" id="{F516698F-B2EA-4C49-9927-7EF61A531D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1233605"/>
            <a:ext cx="717507" cy="56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result for 4chan logo">
            <a:extLst>
              <a:ext uri="{FF2B5EF4-FFF2-40B4-BE49-F238E27FC236}">
                <a16:creationId xmlns:a16="http://schemas.microsoft.com/office/drawing/2014/main" xmlns="" id="{B5423769-F136-453E-9EE9-9BE9357539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2479251"/>
            <a:ext cx="717507" cy="5609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8chan logo">
            <a:extLst>
              <a:ext uri="{FF2B5EF4-FFF2-40B4-BE49-F238E27FC236}">
                <a16:creationId xmlns:a16="http://schemas.microsoft.com/office/drawing/2014/main" xmlns="" id="{75E930A8-DF42-42A7-B5EA-A35AB800C7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3724897"/>
            <a:ext cx="717508" cy="4516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1B541726-D0F2-4DC4-BBB9-BE391FA49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8384" y="4861212"/>
            <a:ext cx="717508" cy="45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C5083E7F-1CFB-43BD-8AB9-5D12400FBD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8384" y="5997527"/>
            <a:ext cx="717508" cy="694032"/>
          </a:xfrm>
          <a:prstGeom prst="rect">
            <a:avLst/>
          </a:prstGeom>
        </p:spPr>
      </p:pic>
    </p:spTree>
    <p:extLst>
      <p:ext uri="{BB962C8B-B14F-4D97-AF65-F5344CB8AC3E}">
        <p14:creationId xmlns:p14="http://schemas.microsoft.com/office/powerpoint/2010/main" val="111057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xmlns="" id="{297C12A2-AB6C-457D-BA2F-BF6E0DC172B0}"/>
              </a:ext>
            </a:extLst>
          </p:cNvPr>
          <p:cNvSpPr>
            <a:spLocks noGrp="1"/>
          </p:cNvSpPr>
          <p:nvPr>
            <p:ph type="title"/>
          </p:nvPr>
        </p:nvSpPr>
        <p:spPr>
          <a:xfrm>
            <a:off x="457200" y="188640"/>
            <a:ext cx="8229600" cy="1143000"/>
          </a:xfrm>
        </p:spPr>
        <p:txBody>
          <a:bodyPr/>
          <a:lstStyle/>
          <a:p>
            <a:pPr algn="ctr"/>
            <a:r>
              <a:rPr lang="en-GB" altLang="en-US" dirty="0"/>
              <a:t> </a:t>
            </a:r>
            <a:r>
              <a:rPr lang="en-GB" altLang="en-US" sz="3600" dirty="0" smtClean="0">
                <a:solidFill>
                  <a:schemeClr val="bg1"/>
                </a:solidFill>
                <a:ea typeface="Tahoma" panose="020B0604030504040204" pitchFamily="34" charset="0"/>
                <a:cs typeface="Tahoma" panose="020B0604030504040204" pitchFamily="34" charset="0"/>
              </a:rPr>
              <a:t>GENERATION IDENTITY     </a:t>
            </a:r>
            <a:endParaRPr lang="en-GB" altLang="en-US" sz="3600" dirty="0">
              <a:solidFill>
                <a:schemeClr val="bg1"/>
              </a:solidFill>
              <a:ea typeface="Tahoma" panose="020B0604030504040204" pitchFamily="34" charset="0"/>
              <a:cs typeface="Tahoma" panose="020B0604030504040204" pitchFamily="34" charset="0"/>
            </a:endParaRPr>
          </a:p>
        </p:txBody>
      </p:sp>
      <p:sp>
        <p:nvSpPr>
          <p:cNvPr id="87043" name="Content Placeholder 2">
            <a:extLst>
              <a:ext uri="{FF2B5EF4-FFF2-40B4-BE49-F238E27FC236}">
                <a16:creationId xmlns:a16="http://schemas.microsoft.com/office/drawing/2014/main" xmlns="" id="{77B9F773-C085-460F-9ED8-45253CAF595D}"/>
              </a:ext>
            </a:extLst>
          </p:cNvPr>
          <p:cNvSpPr>
            <a:spLocks noGrp="1"/>
          </p:cNvSpPr>
          <p:nvPr>
            <p:ph idx="1"/>
          </p:nvPr>
        </p:nvSpPr>
        <p:spPr>
          <a:xfrm>
            <a:off x="426187" y="1916832"/>
            <a:ext cx="8229600" cy="3528392"/>
          </a:xfrm>
        </p:spPr>
        <p:txBody>
          <a:bodyPr>
            <a:normAutofit/>
          </a:bodyPr>
          <a:lstStyle/>
          <a:p>
            <a:pPr algn="ctr"/>
            <a:r>
              <a:rPr lang="en-GB" altLang="en-US" sz="1800" dirty="0" smtClean="0">
                <a:solidFill>
                  <a:schemeClr val="bg1"/>
                </a:solidFill>
                <a:ea typeface="Tahoma" panose="020B0604030504040204" pitchFamily="34" charset="0"/>
                <a:cs typeface="Tahoma" panose="020B0604030504040204" pitchFamily="34" charset="0"/>
              </a:rPr>
              <a:t>white </a:t>
            </a:r>
            <a:r>
              <a:rPr lang="en-GB" altLang="en-US" sz="1800" dirty="0">
                <a:solidFill>
                  <a:schemeClr val="bg1"/>
                </a:solidFill>
                <a:ea typeface="Tahoma" panose="020B0604030504040204" pitchFamily="34" charset="0"/>
                <a:cs typeface="Tahoma" panose="020B0604030504040204" pitchFamily="34" charset="0"/>
              </a:rPr>
              <a:t>supremacist </a:t>
            </a:r>
            <a:r>
              <a:rPr lang="en-GB" altLang="en-US" sz="1800" dirty="0" smtClean="0">
                <a:solidFill>
                  <a:schemeClr val="bg1"/>
                </a:solidFill>
                <a:ea typeface="Tahoma" panose="020B0604030504040204" pitchFamily="34" charset="0"/>
                <a:cs typeface="Tahoma" panose="020B0604030504040204" pitchFamily="34" charset="0"/>
              </a:rPr>
              <a:t>‘</a:t>
            </a:r>
            <a:r>
              <a:rPr lang="en-GB" altLang="en-US" sz="1800" dirty="0" err="1">
                <a:solidFill>
                  <a:schemeClr val="bg1"/>
                </a:solidFill>
                <a:ea typeface="Tahoma" panose="020B0604030504040204" pitchFamily="34" charset="0"/>
                <a:cs typeface="Tahoma" panose="020B0604030504040204" pitchFamily="34" charset="0"/>
              </a:rPr>
              <a:t>Identitarian</a:t>
            </a:r>
            <a:r>
              <a:rPr lang="en-GB" altLang="en-US" sz="1800" dirty="0">
                <a:solidFill>
                  <a:schemeClr val="bg1"/>
                </a:solidFill>
                <a:ea typeface="Tahoma" panose="020B0604030504040204" pitchFamily="34" charset="0"/>
                <a:cs typeface="Tahoma" panose="020B0604030504040204" pitchFamily="34" charset="0"/>
              </a:rPr>
              <a:t> Movement’ which started in </a:t>
            </a:r>
            <a:r>
              <a:rPr lang="en-GB" altLang="en-US" sz="1800" dirty="0" smtClean="0">
                <a:solidFill>
                  <a:schemeClr val="bg1"/>
                </a:solidFill>
                <a:ea typeface="Tahoma" panose="020B0604030504040204" pitchFamily="34" charset="0"/>
                <a:cs typeface="Tahoma" panose="020B0604030504040204" pitchFamily="34" charset="0"/>
              </a:rPr>
              <a:t>France</a:t>
            </a:r>
          </a:p>
          <a:p>
            <a:pPr algn="ctr"/>
            <a:endParaRPr lang="en-GB" altLang="en-US" sz="1800" dirty="0">
              <a:solidFill>
                <a:schemeClr val="bg1"/>
              </a:solidFill>
              <a:ea typeface="Tahoma" panose="020B0604030504040204" pitchFamily="34" charset="0"/>
              <a:cs typeface="Tahoma" panose="020B0604030504040204" pitchFamily="34" charset="0"/>
            </a:endParaRPr>
          </a:p>
          <a:p>
            <a:pPr algn="ctr"/>
            <a:r>
              <a:rPr lang="en-GB" altLang="en-US" sz="1800" dirty="0">
                <a:solidFill>
                  <a:schemeClr val="bg1"/>
                </a:solidFill>
                <a:ea typeface="Tahoma" panose="020B0604030504040204" pitchFamily="34" charset="0"/>
                <a:cs typeface="Tahoma" panose="020B0604030504040204" pitchFamily="34" charset="0"/>
              </a:rPr>
              <a:t>Officially launched their UK Branch last November by dropping a banner from Westminster bridge reading  ‘Defend London-stop </a:t>
            </a:r>
            <a:r>
              <a:rPr lang="en-GB" altLang="en-US" sz="1800" dirty="0" smtClean="0">
                <a:solidFill>
                  <a:schemeClr val="bg1"/>
                </a:solidFill>
                <a:ea typeface="Tahoma" panose="020B0604030504040204" pitchFamily="34" charset="0"/>
                <a:cs typeface="Tahoma" panose="020B0604030504040204" pitchFamily="34" charset="0"/>
              </a:rPr>
              <a:t>Islamisation</a:t>
            </a:r>
          </a:p>
          <a:p>
            <a:pPr algn="ctr"/>
            <a:endParaRPr lang="en-GB" altLang="en-US" sz="1800" dirty="0">
              <a:solidFill>
                <a:schemeClr val="bg1"/>
              </a:solidFill>
              <a:ea typeface="Tahoma" panose="020B0604030504040204" pitchFamily="34" charset="0"/>
              <a:cs typeface="Tahoma" panose="020B0604030504040204" pitchFamily="34" charset="0"/>
            </a:endParaRPr>
          </a:p>
          <a:p>
            <a:pPr algn="ctr"/>
            <a:r>
              <a:rPr lang="en-GB" altLang="en-US" sz="1800" dirty="0">
                <a:solidFill>
                  <a:schemeClr val="bg1"/>
                </a:solidFill>
                <a:ea typeface="Tahoma" panose="020B0604030504040204" pitchFamily="34" charset="0"/>
                <a:cs typeface="Tahoma" panose="020B0604030504040204" pitchFamily="34" charset="0"/>
              </a:rPr>
              <a:t>They seek to recruit ‘young, normal, educated’ </a:t>
            </a:r>
            <a:r>
              <a:rPr lang="en-GB" altLang="en-US" sz="1800" dirty="0" smtClean="0">
                <a:solidFill>
                  <a:schemeClr val="bg1"/>
                </a:solidFill>
                <a:ea typeface="Tahoma" panose="020B0604030504040204" pitchFamily="34" charset="0"/>
                <a:cs typeface="Tahoma" panose="020B0604030504040204" pitchFamily="34" charset="0"/>
              </a:rPr>
              <a:t>people</a:t>
            </a:r>
          </a:p>
          <a:p>
            <a:pPr marL="0" indent="0" algn="ctr">
              <a:buNone/>
            </a:pPr>
            <a:endParaRPr lang="en-GB" altLang="en-US" sz="1800" dirty="0">
              <a:solidFill>
                <a:schemeClr val="bg1"/>
              </a:solidFill>
              <a:ea typeface="Tahoma" panose="020B0604030504040204" pitchFamily="34" charset="0"/>
              <a:cs typeface="Tahoma" panose="020B0604030504040204" pitchFamily="34" charset="0"/>
            </a:endParaRPr>
          </a:p>
          <a:p>
            <a:pPr algn="ctr"/>
            <a:r>
              <a:rPr lang="en-GB" altLang="en-US" sz="1800" dirty="0">
                <a:solidFill>
                  <a:schemeClr val="bg1"/>
                </a:solidFill>
                <a:ea typeface="Tahoma" panose="020B0604030504040204" pitchFamily="34" charset="0"/>
                <a:cs typeface="Tahoma" panose="020B0604030504040204" pitchFamily="34" charset="0"/>
              </a:rPr>
              <a:t>Claim to represent ‘Indigenous Europeans’ and propagates the far -right conspiracy theories that white people are becoming a minority in what it calls ‘</a:t>
            </a:r>
            <a:r>
              <a:rPr lang="en-GB" altLang="en-US" sz="1800" b="1" dirty="0">
                <a:solidFill>
                  <a:schemeClr val="bg1"/>
                </a:solidFill>
                <a:ea typeface="Tahoma" panose="020B0604030504040204" pitchFamily="34" charset="0"/>
                <a:cs typeface="Tahoma" panose="020B0604030504040204" pitchFamily="34" charset="0"/>
              </a:rPr>
              <a:t>The Great Replacement’</a:t>
            </a:r>
          </a:p>
          <a:p>
            <a:pPr algn="ctr"/>
            <a:endParaRPr lang="en-GB" altLang="en-US" dirty="0"/>
          </a:p>
          <a:p>
            <a:endParaRPr lang="en-GB" altLang="en-US" dirty="0"/>
          </a:p>
          <a:p>
            <a:endParaRPr lang="en-GB" altLang="en-US" dirty="0"/>
          </a:p>
          <a:p>
            <a:endParaRPr lang="en-GB" altLang="en-US" dirty="0"/>
          </a:p>
          <a:p>
            <a:endParaRPr lang="en-GB" altLang="en-US" dirty="0"/>
          </a:p>
        </p:txBody>
      </p:sp>
      <p:pic>
        <p:nvPicPr>
          <p:cNvPr id="87044" name="Picture 2">
            <a:extLst>
              <a:ext uri="{FF2B5EF4-FFF2-40B4-BE49-F238E27FC236}">
                <a16:creationId xmlns:a16="http://schemas.microsoft.com/office/drawing/2014/main" xmlns="" id="{FFB2CD36-D34B-4411-A10C-F9A1F967B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24358"/>
            <a:ext cx="1071563" cy="1071563"/>
          </a:xfrm>
          <a:prstGeom prst="rect">
            <a:avLst/>
          </a:prstGeom>
          <a:blipFill>
            <a:blip r:embed="rId4"/>
            <a:stretch>
              <a:fillRect/>
            </a:stretch>
          </a:blipFill>
          <a:ln>
            <a:noFill/>
          </a:ln>
          <a:extLst/>
        </p:spPr>
      </p:pic>
    </p:spTree>
    <p:extLst>
      <p:ext uri="{BB962C8B-B14F-4D97-AF65-F5344CB8AC3E}">
        <p14:creationId xmlns:p14="http://schemas.microsoft.com/office/powerpoint/2010/main" val="469039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923" y="2013478"/>
            <a:ext cx="2376264" cy="2808312"/>
          </a:xfrm>
          <a:prstGeom prst="rect">
            <a:avLst/>
          </a:prstGeom>
        </p:spPr>
      </p:pic>
      <p:sp>
        <p:nvSpPr>
          <p:cNvPr id="4" name="TextBox 3"/>
          <p:cNvSpPr txBox="1"/>
          <p:nvPr/>
        </p:nvSpPr>
        <p:spPr>
          <a:xfrm>
            <a:off x="3275856" y="2832858"/>
            <a:ext cx="5542021" cy="1169551"/>
          </a:xfrm>
          <a:prstGeom prst="rect">
            <a:avLst/>
          </a:prstGeom>
          <a:noFill/>
        </p:spPr>
        <p:txBody>
          <a:bodyPr wrap="square" rtlCol="0">
            <a:spAutoFit/>
          </a:bodyPr>
          <a:lstStyle/>
          <a:p>
            <a:pPr algn="ctr"/>
            <a:r>
              <a:rPr lang="en-GB" sz="1400" dirty="0" smtClean="0">
                <a:solidFill>
                  <a:schemeClr val="bg1"/>
                </a:solidFill>
              </a:rPr>
              <a:t>Describing themselves as an anonymous </a:t>
            </a:r>
            <a:r>
              <a:rPr lang="en-GB" sz="1400" dirty="0">
                <a:solidFill>
                  <a:schemeClr val="bg1"/>
                </a:solidFill>
              </a:rPr>
              <a:t>international network of activists, </a:t>
            </a:r>
            <a:r>
              <a:rPr lang="en-GB" sz="1400" dirty="0" smtClean="0">
                <a:solidFill>
                  <a:schemeClr val="bg1"/>
                </a:solidFill>
              </a:rPr>
              <a:t>They create accessible and easily printable material encouraging others to spread their rhetoric by posting it in public places. All of their material is easily recognisable as it has a 4 digit number in the upper right corner and the words hundred handers written along the left edge. </a:t>
            </a:r>
            <a:endParaRPr lang="en-GB" sz="1400" dirty="0">
              <a:solidFill>
                <a:schemeClr val="bg1"/>
              </a:solidFill>
            </a:endParaRPr>
          </a:p>
        </p:txBody>
      </p:sp>
      <p:sp>
        <p:nvSpPr>
          <p:cNvPr id="5" name="TextBox 4"/>
          <p:cNvSpPr txBox="1"/>
          <p:nvPr/>
        </p:nvSpPr>
        <p:spPr>
          <a:xfrm>
            <a:off x="7884368" y="260648"/>
            <a:ext cx="1018227" cy="584775"/>
          </a:xfrm>
          <a:prstGeom prst="rect">
            <a:avLst/>
          </a:prstGeom>
          <a:noFill/>
        </p:spPr>
        <p:txBody>
          <a:bodyPr wrap="none" rtlCol="0">
            <a:spAutoFit/>
          </a:bodyPr>
          <a:lstStyle/>
          <a:p>
            <a:r>
              <a:rPr lang="en-GB" sz="3200" dirty="0" smtClean="0">
                <a:solidFill>
                  <a:schemeClr val="bg1"/>
                </a:solidFill>
              </a:rPr>
              <a:t>0126</a:t>
            </a:r>
            <a:endParaRPr lang="en-GB" sz="3200" dirty="0">
              <a:solidFill>
                <a:schemeClr val="bg1"/>
              </a:solidFill>
            </a:endParaRPr>
          </a:p>
        </p:txBody>
      </p:sp>
      <p:sp>
        <p:nvSpPr>
          <p:cNvPr id="6" name="TextBox 5"/>
          <p:cNvSpPr txBox="1"/>
          <p:nvPr/>
        </p:nvSpPr>
        <p:spPr>
          <a:xfrm rot="16200000">
            <a:off x="-2771436" y="3032914"/>
            <a:ext cx="6313972" cy="769441"/>
          </a:xfrm>
          <a:prstGeom prst="rect">
            <a:avLst/>
          </a:prstGeom>
          <a:noFill/>
        </p:spPr>
        <p:txBody>
          <a:bodyPr wrap="square" rtlCol="0">
            <a:spAutoFit/>
          </a:bodyPr>
          <a:lstStyle/>
          <a:p>
            <a:r>
              <a:rPr lang="en-GB" sz="4400" spc="600" dirty="0" smtClean="0">
                <a:solidFill>
                  <a:schemeClr val="bg1"/>
                </a:solidFill>
              </a:rPr>
              <a:t>HUNDRED-HANDERS</a:t>
            </a:r>
            <a:endParaRPr lang="en-GB" sz="4400" spc="600" dirty="0">
              <a:solidFill>
                <a:schemeClr val="bg1"/>
              </a:solidFill>
            </a:endParaRPr>
          </a:p>
        </p:txBody>
      </p:sp>
    </p:spTree>
    <p:extLst>
      <p:ext uri="{BB962C8B-B14F-4D97-AF65-F5344CB8AC3E}">
        <p14:creationId xmlns:p14="http://schemas.microsoft.com/office/powerpoint/2010/main" val="2544793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grpSp>
        <p:nvGrpSpPr>
          <p:cNvPr id="2" name="Shape 302"/>
          <p:cNvGrpSpPr>
            <a:grpSpLocks/>
          </p:cNvGrpSpPr>
          <p:nvPr/>
        </p:nvGrpSpPr>
        <p:grpSpPr bwMode="auto">
          <a:xfrm>
            <a:off x="595761" y="1772816"/>
            <a:ext cx="8173263" cy="4211793"/>
            <a:chOff x="2879" y="451454"/>
            <a:chExt cx="8838955" cy="3973091"/>
          </a:xfrm>
        </p:grpSpPr>
        <p:sp>
          <p:nvSpPr>
            <p:cNvPr id="45062" name="Shape 303"/>
            <p:cNvSpPr>
              <a:spLocks noChangeArrowheads="1"/>
            </p:cNvSpPr>
            <p:nvPr/>
          </p:nvSpPr>
          <p:spPr bwMode="auto">
            <a:xfrm>
              <a:off x="1680134" y="451454"/>
              <a:ext cx="7161700" cy="3973091"/>
            </a:xfrm>
            <a:prstGeom prst="rightArrow">
              <a:avLst>
                <a:gd name="adj1" fmla="val 50000"/>
                <a:gd name="adj2" fmla="val 49999"/>
              </a:avLst>
            </a:prstGeom>
            <a:noFill/>
            <a:ln w="9525">
              <a:solidFill>
                <a:srgbClr val="FF0000"/>
              </a:solidFill>
              <a:miter lim="800000"/>
              <a:headEnd/>
              <a:tailEnd/>
            </a:ln>
          </p:spPr>
          <p:txBody>
            <a:bodyPr lIns="68569" tIns="68569" rIns="68569" bIns="68569" anchor="ctr"/>
            <a:lstStyle/>
            <a:p>
              <a:pPr eaLnBrk="1" hangingPunct="1">
                <a:buClr>
                  <a:srgbClr val="000000"/>
                </a:buClr>
              </a:pPr>
              <a:endParaRPr lang="en-US" altLang="en-US" sz="1600">
                <a:ln w="76200">
                  <a:solidFill>
                    <a:schemeClr val="tx1"/>
                  </a:solidFill>
                </a:ln>
                <a:noFill/>
                <a:ea typeface="Calibri" pitchFamily="34" charset="0"/>
                <a:cs typeface="Calibri" pitchFamily="34" charset="0"/>
                <a:sym typeface="Calibri" pitchFamily="34" charset="0"/>
              </a:endParaRPr>
            </a:p>
          </p:txBody>
        </p:sp>
        <p:sp>
          <p:nvSpPr>
            <p:cNvPr id="45063" name="Shape 304"/>
            <p:cNvSpPr>
              <a:spLocks noChangeArrowheads="1"/>
            </p:cNvSpPr>
            <p:nvPr/>
          </p:nvSpPr>
          <p:spPr bwMode="auto">
            <a:xfrm>
              <a:off x="2879" y="1152396"/>
              <a:ext cx="1871399" cy="2571216"/>
            </a:xfrm>
            <a:prstGeom prst="roundRect">
              <a:avLst>
                <a:gd name="adj" fmla="val 16667"/>
              </a:avLst>
            </a:prstGeom>
            <a:noFill/>
            <a:ln w="25400">
              <a:solidFill>
                <a:schemeClr val="bg1"/>
              </a:solidFill>
              <a:round/>
              <a:headEnd/>
              <a:tailEnd/>
            </a:ln>
          </p:spPr>
          <p:txBody>
            <a:bodyPr lIns="68569" tIns="68569" rIns="68569" bIns="68569" anchor="ctr"/>
            <a:lstStyle/>
            <a:p>
              <a:pPr eaLnBrk="1" hangingPunct="1">
                <a:buClr>
                  <a:srgbClr val="000000"/>
                </a:buClr>
              </a:pPr>
              <a:endParaRPr lang="en-US" altLang="en-US" sz="1600">
                <a:solidFill>
                  <a:srgbClr val="000000"/>
                </a:solidFill>
                <a:ea typeface="Calibri" pitchFamily="34" charset="0"/>
                <a:cs typeface="Calibri" pitchFamily="34" charset="0"/>
                <a:sym typeface="Calibri" pitchFamily="34" charset="0"/>
              </a:endParaRPr>
            </a:p>
          </p:txBody>
        </p:sp>
        <p:sp>
          <p:nvSpPr>
            <p:cNvPr id="45064" name="Shape 305"/>
            <p:cNvSpPr txBox="1">
              <a:spLocks noChangeArrowheads="1"/>
            </p:cNvSpPr>
            <p:nvPr/>
          </p:nvSpPr>
          <p:spPr bwMode="auto">
            <a:xfrm>
              <a:off x="118808" y="1444762"/>
              <a:ext cx="1620744" cy="2064312"/>
            </a:xfrm>
            <a:prstGeom prst="rect">
              <a:avLst/>
            </a:prstGeom>
            <a:noFill/>
            <a:ln w="9525">
              <a:noFill/>
              <a:miter lim="800000"/>
              <a:headEnd/>
              <a:tailEnd/>
            </a:ln>
          </p:spPr>
          <p:txBody>
            <a:bodyPr lIns="45713" tIns="45713" rIns="45713" bIns="45713" anchor="ctr"/>
            <a:lstStyle/>
            <a:p>
              <a:pPr algn="ctr" eaLnBrk="1" hangingPunct="1">
                <a:lnSpc>
                  <a:spcPct val="90000"/>
                </a:lnSpc>
                <a:spcAft>
                  <a:spcPts val="425"/>
                </a:spcAft>
                <a:buClr>
                  <a:srgbClr val="FFFFFF"/>
                </a:buClr>
                <a:buSzPct val="25000"/>
                <a:buFont typeface="Arial" pitchFamily="34" charset="0"/>
                <a:buNone/>
              </a:pPr>
              <a:r>
                <a:rPr lang="en-GB" altLang="en-US" sz="1600" dirty="0" smtClean="0">
                  <a:solidFill>
                    <a:srgbClr val="FFFFFF"/>
                  </a:solidFill>
                  <a:latin typeface="Trebuchet MS" pitchFamily="34" charset="0"/>
                  <a:ea typeface="Trebuchet MS" pitchFamily="34" charset="0"/>
                  <a:cs typeface="Trebuchet MS" pitchFamily="34" charset="0"/>
                  <a:sym typeface="Trebuchet MS" pitchFamily="34" charset="0"/>
                </a:rPr>
                <a:t>Complete Concern Form </a:t>
              </a:r>
              <a:r>
                <a:rPr lang="en-GB" altLang="en-US" sz="1600" dirty="0">
                  <a:solidFill>
                    <a:srgbClr val="FFFFFF"/>
                  </a:solidFill>
                  <a:latin typeface="Trebuchet MS" pitchFamily="34" charset="0"/>
                  <a:ea typeface="Trebuchet MS" pitchFamily="34" charset="0"/>
                  <a:cs typeface="Trebuchet MS" pitchFamily="34" charset="0"/>
                  <a:sym typeface="Trebuchet MS" pitchFamily="34" charset="0"/>
                </a:rPr>
                <a:t>and speak with the safeguarding lead at school</a:t>
              </a:r>
            </a:p>
          </p:txBody>
        </p:sp>
        <p:sp>
          <p:nvSpPr>
            <p:cNvPr id="45065" name="Shape 306"/>
            <p:cNvSpPr>
              <a:spLocks noChangeArrowheads="1"/>
            </p:cNvSpPr>
            <p:nvPr/>
          </p:nvSpPr>
          <p:spPr bwMode="auto">
            <a:xfrm>
              <a:off x="2185471" y="1224288"/>
              <a:ext cx="1871399" cy="2427431"/>
            </a:xfrm>
            <a:prstGeom prst="roundRect">
              <a:avLst>
                <a:gd name="adj" fmla="val 16667"/>
              </a:avLst>
            </a:prstGeom>
            <a:noFill/>
            <a:ln w="25400">
              <a:solidFill>
                <a:schemeClr val="bg1"/>
              </a:solidFill>
              <a:round/>
              <a:headEnd/>
              <a:tailEnd/>
            </a:ln>
          </p:spPr>
          <p:txBody>
            <a:bodyPr lIns="68569" tIns="68569" rIns="68569" bIns="68569" anchor="ctr"/>
            <a:lstStyle/>
            <a:p>
              <a:pPr eaLnBrk="1" hangingPunct="1">
                <a:buClr>
                  <a:srgbClr val="000000"/>
                </a:buClr>
              </a:pPr>
              <a:endParaRPr lang="en-US" altLang="en-US" sz="1600">
                <a:solidFill>
                  <a:srgbClr val="000000"/>
                </a:solidFill>
                <a:ea typeface="Calibri" pitchFamily="34" charset="0"/>
                <a:cs typeface="Calibri" pitchFamily="34" charset="0"/>
                <a:sym typeface="Calibri" pitchFamily="34" charset="0"/>
              </a:endParaRPr>
            </a:p>
          </p:txBody>
        </p:sp>
        <p:sp>
          <p:nvSpPr>
            <p:cNvPr id="45066" name="Shape 307"/>
            <p:cNvSpPr txBox="1">
              <a:spLocks noChangeArrowheads="1"/>
            </p:cNvSpPr>
            <p:nvPr/>
          </p:nvSpPr>
          <p:spPr bwMode="auto">
            <a:xfrm>
              <a:off x="2276958" y="1366932"/>
              <a:ext cx="1688266" cy="2193600"/>
            </a:xfrm>
            <a:prstGeom prst="rect">
              <a:avLst/>
            </a:prstGeom>
            <a:noFill/>
            <a:ln w="9525">
              <a:noFill/>
              <a:miter lim="800000"/>
              <a:headEnd/>
              <a:tailEnd/>
            </a:ln>
          </p:spPr>
          <p:txBody>
            <a:bodyPr lIns="45713" tIns="45713" rIns="45713" bIns="45713" anchor="ctr"/>
            <a:lstStyle/>
            <a:p>
              <a:pPr algn="ctr" eaLnBrk="1" hangingPunct="1">
                <a:lnSpc>
                  <a:spcPct val="90000"/>
                </a:lnSpc>
                <a:spcAft>
                  <a:spcPts val="425"/>
                </a:spcAft>
                <a:buClr>
                  <a:srgbClr val="FFFFFF"/>
                </a:buClr>
                <a:buSzPct val="25000"/>
                <a:buFont typeface="Arial" pitchFamily="34" charset="0"/>
                <a:buNone/>
              </a:pPr>
              <a:r>
                <a:rPr lang="en-GB" altLang="en-US" sz="1600" dirty="0">
                  <a:solidFill>
                    <a:srgbClr val="FFFFFF"/>
                  </a:solidFill>
                  <a:latin typeface="Trebuchet MS" pitchFamily="34" charset="0"/>
                  <a:ea typeface="Trebuchet MS" pitchFamily="34" charset="0"/>
                  <a:cs typeface="Trebuchet MS" pitchFamily="34" charset="0"/>
                  <a:sym typeface="Trebuchet MS" pitchFamily="34" charset="0"/>
                </a:rPr>
                <a:t>If there is significant cause for concern, the safeguarding lead will </a:t>
              </a:r>
              <a:r>
                <a:rPr lang="en-GB" altLang="en-US" sz="1600" dirty="0" smtClean="0">
                  <a:solidFill>
                    <a:srgbClr val="FFFFFF"/>
                  </a:solidFill>
                  <a:latin typeface="Trebuchet MS" pitchFamily="34" charset="0"/>
                  <a:ea typeface="Trebuchet MS" pitchFamily="34" charset="0"/>
                  <a:cs typeface="Trebuchet MS" pitchFamily="34" charset="0"/>
                  <a:sym typeface="Trebuchet MS" pitchFamily="34" charset="0"/>
                </a:rPr>
                <a:t>refer to MASH (via MARF form).</a:t>
              </a:r>
              <a:endParaRPr lang="en-GB" altLang="en-US" sz="1600" dirty="0">
                <a:solidFill>
                  <a:srgbClr val="FFFFFF"/>
                </a:solidFill>
                <a:latin typeface="Trebuchet MS" pitchFamily="34" charset="0"/>
                <a:ea typeface="Trebuchet MS" pitchFamily="34" charset="0"/>
                <a:cs typeface="Trebuchet MS" pitchFamily="34" charset="0"/>
                <a:sym typeface="Trebuchet MS" pitchFamily="34" charset="0"/>
              </a:endParaRPr>
            </a:p>
          </p:txBody>
        </p:sp>
        <p:sp>
          <p:nvSpPr>
            <p:cNvPr id="45067" name="Shape 308"/>
            <p:cNvSpPr>
              <a:spLocks noChangeArrowheads="1"/>
            </p:cNvSpPr>
            <p:nvPr/>
          </p:nvSpPr>
          <p:spPr bwMode="auto">
            <a:xfrm>
              <a:off x="4367908" y="1250016"/>
              <a:ext cx="1871399" cy="2427431"/>
            </a:xfrm>
            <a:prstGeom prst="roundRect">
              <a:avLst>
                <a:gd name="adj" fmla="val 16667"/>
              </a:avLst>
            </a:prstGeom>
            <a:noFill/>
            <a:ln w="25400">
              <a:solidFill>
                <a:schemeClr val="bg1"/>
              </a:solidFill>
              <a:round/>
              <a:headEnd/>
              <a:tailEnd/>
            </a:ln>
          </p:spPr>
          <p:txBody>
            <a:bodyPr lIns="68569" tIns="68569" rIns="68569" bIns="68569" anchor="ctr"/>
            <a:lstStyle/>
            <a:p>
              <a:pPr eaLnBrk="1" hangingPunct="1">
                <a:buClr>
                  <a:srgbClr val="000000"/>
                </a:buClr>
              </a:pPr>
              <a:endParaRPr lang="en-US" altLang="en-US" sz="1600">
                <a:solidFill>
                  <a:srgbClr val="000000"/>
                </a:solidFill>
                <a:ea typeface="Calibri" pitchFamily="34" charset="0"/>
                <a:cs typeface="Calibri" pitchFamily="34" charset="0"/>
                <a:sym typeface="Calibri" pitchFamily="34" charset="0"/>
              </a:endParaRPr>
            </a:p>
          </p:txBody>
        </p:sp>
        <p:sp>
          <p:nvSpPr>
            <p:cNvPr id="45068" name="Shape 309"/>
            <p:cNvSpPr txBox="1">
              <a:spLocks noChangeArrowheads="1"/>
            </p:cNvSpPr>
            <p:nvPr/>
          </p:nvSpPr>
          <p:spPr bwMode="auto">
            <a:xfrm>
              <a:off x="4459707" y="1315470"/>
              <a:ext cx="1688266" cy="2245062"/>
            </a:xfrm>
            <a:prstGeom prst="rect">
              <a:avLst/>
            </a:prstGeom>
            <a:noFill/>
            <a:ln w="9525">
              <a:noFill/>
              <a:miter lim="800000"/>
              <a:headEnd/>
              <a:tailEnd/>
            </a:ln>
          </p:spPr>
          <p:txBody>
            <a:bodyPr lIns="45713" tIns="45713" rIns="45713" bIns="45713" anchor="ctr"/>
            <a:lstStyle/>
            <a:p>
              <a:pPr algn="ctr" eaLnBrk="1" hangingPunct="1">
                <a:lnSpc>
                  <a:spcPct val="90000"/>
                </a:lnSpc>
                <a:spcAft>
                  <a:spcPts val="425"/>
                </a:spcAft>
                <a:buClr>
                  <a:srgbClr val="FFFFFF"/>
                </a:buClr>
                <a:buSzPct val="25000"/>
                <a:buFont typeface="Arial" pitchFamily="34" charset="0"/>
                <a:buNone/>
              </a:pPr>
              <a:r>
                <a:rPr lang="en-GB" altLang="en-US" sz="1600" dirty="0" smtClean="0">
                  <a:solidFill>
                    <a:srgbClr val="FFFFFF"/>
                  </a:solidFill>
                  <a:latin typeface="Trebuchet MS" pitchFamily="34" charset="0"/>
                  <a:ea typeface="Trebuchet MS" pitchFamily="34" charset="0"/>
                  <a:cs typeface="Trebuchet MS" pitchFamily="34" charset="0"/>
                  <a:sym typeface="Trebuchet MS" pitchFamily="34" charset="0"/>
                </a:rPr>
                <a:t>MASH </a:t>
              </a:r>
            </a:p>
            <a:p>
              <a:pPr algn="ctr" eaLnBrk="1" hangingPunct="1">
                <a:lnSpc>
                  <a:spcPct val="90000"/>
                </a:lnSpc>
                <a:spcAft>
                  <a:spcPts val="425"/>
                </a:spcAft>
                <a:buClr>
                  <a:srgbClr val="FFFFFF"/>
                </a:buClr>
                <a:buSzPct val="25000"/>
                <a:buFont typeface="Arial" pitchFamily="34" charset="0"/>
                <a:buNone/>
              </a:pPr>
              <a:r>
                <a:rPr lang="en-GB" altLang="en-US" sz="1600" dirty="0" smtClean="0">
                  <a:solidFill>
                    <a:srgbClr val="FFFFFF"/>
                  </a:solidFill>
                  <a:latin typeface="Trebuchet MS" pitchFamily="34" charset="0"/>
                  <a:ea typeface="Trebuchet MS" pitchFamily="34" charset="0"/>
                  <a:cs typeface="Trebuchet MS" pitchFamily="34" charset="0"/>
                  <a:sym typeface="Trebuchet MS" pitchFamily="34" charset="0"/>
                </a:rPr>
                <a:t>will  refer to Channel. </a:t>
              </a:r>
              <a:endParaRPr lang="en-GB" altLang="en-US" sz="1600" dirty="0">
                <a:solidFill>
                  <a:srgbClr val="FFFFFF"/>
                </a:solidFill>
                <a:latin typeface="Trebuchet MS" pitchFamily="34" charset="0"/>
                <a:ea typeface="Trebuchet MS" pitchFamily="34" charset="0"/>
                <a:cs typeface="Trebuchet MS" pitchFamily="34" charset="0"/>
                <a:sym typeface="Trebuchet MS" pitchFamily="34" charset="0"/>
              </a:endParaRPr>
            </a:p>
          </p:txBody>
        </p:sp>
        <p:sp>
          <p:nvSpPr>
            <p:cNvPr id="45069" name="Shape 310"/>
            <p:cNvSpPr>
              <a:spLocks noChangeArrowheads="1"/>
            </p:cNvSpPr>
            <p:nvPr/>
          </p:nvSpPr>
          <p:spPr bwMode="auto">
            <a:xfrm>
              <a:off x="6550657" y="1275036"/>
              <a:ext cx="1871399" cy="2325935"/>
            </a:xfrm>
            <a:prstGeom prst="roundRect">
              <a:avLst>
                <a:gd name="adj" fmla="val 16667"/>
              </a:avLst>
            </a:prstGeom>
            <a:noFill/>
            <a:ln w="25400">
              <a:solidFill>
                <a:schemeClr val="bg1"/>
              </a:solidFill>
              <a:round/>
              <a:headEnd/>
              <a:tailEnd/>
            </a:ln>
          </p:spPr>
          <p:txBody>
            <a:bodyPr lIns="68569" tIns="68569" rIns="68569" bIns="68569" anchor="ctr"/>
            <a:lstStyle/>
            <a:p>
              <a:pPr eaLnBrk="1" hangingPunct="1">
                <a:buClr>
                  <a:srgbClr val="000000"/>
                </a:buClr>
              </a:pPr>
              <a:endParaRPr lang="en-US" altLang="en-US" sz="1600">
                <a:solidFill>
                  <a:srgbClr val="000000"/>
                </a:solidFill>
                <a:ea typeface="Calibri" pitchFamily="34" charset="0"/>
                <a:cs typeface="Calibri" pitchFamily="34" charset="0"/>
                <a:sym typeface="Calibri" pitchFamily="34" charset="0"/>
              </a:endParaRPr>
            </a:p>
          </p:txBody>
        </p:sp>
        <p:sp>
          <p:nvSpPr>
            <p:cNvPr id="45070" name="Shape 311"/>
            <p:cNvSpPr txBox="1">
              <a:spLocks noChangeArrowheads="1"/>
            </p:cNvSpPr>
            <p:nvPr/>
          </p:nvSpPr>
          <p:spPr bwMode="auto">
            <a:xfrm>
              <a:off x="6642459" y="1366933"/>
              <a:ext cx="1688266" cy="2142139"/>
            </a:xfrm>
            <a:prstGeom prst="rect">
              <a:avLst/>
            </a:prstGeom>
            <a:noFill/>
            <a:ln w="9525">
              <a:noFill/>
              <a:miter lim="800000"/>
              <a:headEnd/>
              <a:tailEnd/>
            </a:ln>
          </p:spPr>
          <p:txBody>
            <a:bodyPr lIns="45713" tIns="45713" rIns="45713" bIns="45713" anchor="ctr"/>
            <a:lstStyle/>
            <a:p>
              <a:pPr algn="ctr" eaLnBrk="1" hangingPunct="1">
                <a:lnSpc>
                  <a:spcPct val="90000"/>
                </a:lnSpc>
                <a:spcAft>
                  <a:spcPts val="425"/>
                </a:spcAft>
                <a:buClr>
                  <a:srgbClr val="FFFFFF"/>
                </a:buClr>
                <a:buSzPct val="25000"/>
                <a:buFont typeface="Arial" pitchFamily="34" charset="0"/>
                <a:buNone/>
              </a:pPr>
              <a:r>
                <a:rPr lang="en-GB" altLang="en-US" sz="1600" dirty="0">
                  <a:solidFill>
                    <a:srgbClr val="FFFFFF"/>
                  </a:solidFill>
                  <a:latin typeface="Trebuchet MS" pitchFamily="34" charset="0"/>
                  <a:ea typeface="Trebuchet MS" pitchFamily="34" charset="0"/>
                  <a:cs typeface="Trebuchet MS" pitchFamily="34" charset="0"/>
                  <a:sym typeface="Trebuchet MS" pitchFamily="34" charset="0"/>
                </a:rPr>
                <a:t>A multi-agency, Channel Panel will be convened to devise a bespoke action plan for the pupil in partnership with the school </a:t>
              </a:r>
            </a:p>
          </p:txBody>
        </p:sp>
      </p:grpSp>
      <p:sp>
        <p:nvSpPr>
          <p:cNvPr id="63491" name="Shape 312"/>
          <p:cNvSpPr>
            <a:spLocks noChangeArrowheads="1"/>
          </p:cNvSpPr>
          <p:nvPr/>
        </p:nvSpPr>
        <p:spPr bwMode="auto">
          <a:xfrm>
            <a:off x="288082" y="287416"/>
            <a:ext cx="8484365" cy="129618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9" tIns="34275" rIns="68569" bIns="3427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00B0F0"/>
              </a:buClr>
              <a:buSzPct val="25000"/>
              <a:buFontTx/>
              <a:buNone/>
              <a:defRPr/>
            </a:pPr>
            <a:r>
              <a:rPr lang="en-GB" altLang="en-US" sz="3600" b="1" dirty="0" smtClean="0">
                <a:solidFill>
                  <a:schemeClr val="bg1"/>
                </a:solidFill>
                <a:latin typeface="+mn-lt"/>
                <a:ea typeface="Trebuchet MS" panose="020B0603020202020204" pitchFamily="34" charset="0"/>
                <a:cs typeface="Trebuchet MS" panose="020B0603020202020204" pitchFamily="34" charset="0"/>
                <a:sym typeface="Trebuchet MS" panose="020B0603020202020204" pitchFamily="34" charset="0"/>
              </a:rPr>
              <a:t>WHAT HAPPENS IF I HAVE CONCERNS ABOUT A PUPIL?</a:t>
            </a:r>
            <a:endParaRPr lang="en-GB" altLang="en-US" sz="3600" b="1" dirty="0">
              <a:solidFill>
                <a:schemeClr val="bg1"/>
              </a:solidFill>
              <a:latin typeface="+mn-lt"/>
              <a:ea typeface="Trebuchet MS" panose="020B0603020202020204" pitchFamily="34" charset="0"/>
              <a:cs typeface="Trebuchet MS" panose="020B0603020202020204" pitchFamily="34" charset="0"/>
              <a:sym typeface="Trebuchet MS" panose="020B0603020202020204" pitchFamily="34" charset="0"/>
            </a:endParaRPr>
          </a:p>
        </p:txBody>
      </p:sp>
    </p:spTree>
    <p:extLst>
      <p:ext uri="{BB962C8B-B14F-4D97-AF65-F5344CB8AC3E}">
        <p14:creationId xmlns:p14="http://schemas.microsoft.com/office/powerpoint/2010/main" val="2067468028"/>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6082" name="Rectangle 2"/>
          <p:cNvSpPr txBox="1">
            <a:spLocks noChangeArrowheads="1"/>
          </p:cNvSpPr>
          <p:nvPr/>
        </p:nvSpPr>
        <p:spPr bwMode="auto">
          <a:xfrm>
            <a:off x="9154" y="184796"/>
            <a:ext cx="9143999" cy="463550"/>
          </a:xfrm>
          <a:prstGeom prst="rect">
            <a:avLst/>
          </a:prstGeom>
          <a:noFill/>
          <a:ln w="9525">
            <a:noFill/>
            <a:miter lim="800000"/>
            <a:headEnd/>
            <a:tailEnd/>
          </a:ln>
        </p:spPr>
        <p:txBody>
          <a:bodyPr anchor="ctr"/>
          <a:lstStyle/>
          <a:p>
            <a:pPr algn="ctr" eaLnBrk="1" hangingPunct="1"/>
            <a:r>
              <a:rPr lang="en-GB" altLang="en-US" sz="3600" b="1" dirty="0" smtClean="0">
                <a:solidFill>
                  <a:schemeClr val="bg1"/>
                </a:solidFill>
              </a:rPr>
              <a:t>THE LOCAL</a:t>
            </a:r>
            <a:r>
              <a:rPr lang="en-GB" altLang="en-US" sz="3600" b="1" dirty="0" smtClean="0">
                <a:solidFill>
                  <a:schemeClr val="bg1"/>
                </a:solidFill>
                <a:cs typeface="Arial" pitchFamily="34" charset="0"/>
              </a:rPr>
              <a:t> </a:t>
            </a:r>
            <a:r>
              <a:rPr lang="en-GB" altLang="en-US" sz="3600" b="1" dirty="0" smtClean="0">
                <a:solidFill>
                  <a:schemeClr val="bg1"/>
                </a:solidFill>
              </a:rPr>
              <a:t>CHANNEL PROGRAMME</a:t>
            </a:r>
            <a:endParaRPr lang="en-US" altLang="en-US" sz="3600" b="1" dirty="0">
              <a:solidFill>
                <a:schemeClr val="bg1"/>
              </a:solidFill>
              <a:cs typeface="Arial" pitchFamily="34" charset="0"/>
            </a:endParaRPr>
          </a:p>
        </p:txBody>
      </p:sp>
      <p:sp>
        <p:nvSpPr>
          <p:cNvPr id="46083" name="Rectangle 3"/>
          <p:cNvSpPr>
            <a:spLocks noChangeArrowheads="1"/>
          </p:cNvSpPr>
          <p:nvPr/>
        </p:nvSpPr>
        <p:spPr bwMode="auto">
          <a:xfrm>
            <a:off x="395288" y="1268413"/>
            <a:ext cx="7904162" cy="1814512"/>
          </a:xfrm>
          <a:prstGeom prst="rect">
            <a:avLst/>
          </a:prstGeom>
          <a:noFill/>
          <a:ln w="9525">
            <a:noFill/>
            <a:miter lim="800000"/>
            <a:headEnd/>
            <a:tailEnd/>
          </a:ln>
        </p:spPr>
        <p:txBody>
          <a:bodyPr>
            <a:spAutoFit/>
          </a:bodyPr>
          <a:lstStyle/>
          <a:p>
            <a:pPr marL="342900" indent="-342900" eaLnBrk="1" hangingPunct="1">
              <a:buFont typeface="Arial" pitchFamily="34" charset="0"/>
              <a:buChar char="•"/>
            </a:pPr>
            <a:r>
              <a:rPr lang="en-GB" altLang="en-US" sz="2200" dirty="0">
                <a:solidFill>
                  <a:schemeClr val="bg1"/>
                </a:solidFill>
                <a:cs typeface="Arial" pitchFamily="34" charset="0"/>
              </a:rPr>
              <a:t>A multi-agency referral process which provides support for those who may be vulnerable from being drawn into terrorism</a:t>
            </a:r>
          </a:p>
          <a:p>
            <a:pPr marL="342900" indent="-342900" eaLnBrk="1" hangingPunct="1">
              <a:buFont typeface="Arial" pitchFamily="34" charset="0"/>
              <a:buChar char="•"/>
            </a:pPr>
            <a:r>
              <a:rPr lang="en-GB" altLang="en-US" sz="2200" dirty="0">
                <a:solidFill>
                  <a:schemeClr val="bg1"/>
                </a:solidFill>
                <a:cs typeface="Arial" pitchFamily="34" charset="0"/>
              </a:rPr>
              <a:t>The Channel panel is chaired and hosted by the local authority.</a:t>
            </a:r>
          </a:p>
          <a:p>
            <a:pPr marL="342900" indent="-342900" eaLnBrk="1" hangingPunct="1"/>
            <a:r>
              <a:rPr lang="en-GB" altLang="en-US" sz="2200" dirty="0">
                <a:solidFill>
                  <a:schemeClr val="bg1"/>
                </a:solidFill>
                <a:cs typeface="Arial" pitchFamily="34" charset="0"/>
              </a:rPr>
              <a:t>	</a:t>
            </a:r>
          </a:p>
          <a:p>
            <a:pPr marL="342900" indent="-342900" eaLnBrk="1" hangingPunct="1"/>
            <a:r>
              <a:rPr lang="en-GB" altLang="en-US" sz="2400" b="1" dirty="0">
                <a:solidFill>
                  <a:schemeClr val="bg1"/>
                </a:solidFill>
                <a:cs typeface="Arial" pitchFamily="34" charset="0"/>
              </a:rPr>
              <a:t>(1) </a:t>
            </a:r>
            <a:r>
              <a:rPr lang="en-GB" altLang="en-US" sz="2400" b="1" u="sng" dirty="0">
                <a:solidFill>
                  <a:schemeClr val="bg1"/>
                </a:solidFill>
                <a:cs typeface="Arial" pitchFamily="34" charset="0"/>
              </a:rPr>
              <a:t>Confidential</a:t>
            </a:r>
            <a:r>
              <a:rPr lang="en-GB" altLang="en-US" sz="2200" dirty="0">
                <a:solidFill>
                  <a:schemeClr val="bg1"/>
                </a:solidFill>
                <a:cs typeface="Arial" pitchFamily="34" charset="0"/>
              </a:rPr>
              <a:t>  and  </a:t>
            </a:r>
            <a:r>
              <a:rPr lang="en-GB" altLang="en-US" sz="2200" b="1" dirty="0">
                <a:solidFill>
                  <a:schemeClr val="bg1"/>
                </a:solidFill>
                <a:cs typeface="Arial" pitchFamily="34" charset="0"/>
              </a:rPr>
              <a:t>(2)</a:t>
            </a:r>
            <a:r>
              <a:rPr lang="en-GB" altLang="en-US" sz="2200" dirty="0">
                <a:solidFill>
                  <a:schemeClr val="bg1"/>
                </a:solidFill>
                <a:cs typeface="Arial" pitchFamily="34" charset="0"/>
              </a:rPr>
              <a:t> </a:t>
            </a:r>
            <a:r>
              <a:rPr lang="en-GB" altLang="en-US" sz="2400" b="1" u="sng" dirty="0">
                <a:solidFill>
                  <a:schemeClr val="bg1"/>
                </a:solidFill>
                <a:cs typeface="Arial" pitchFamily="34" charset="0"/>
              </a:rPr>
              <a:t>Voluntary</a:t>
            </a:r>
            <a:endParaRPr lang="en-GB" altLang="en-US" sz="2200" b="1" u="sng" dirty="0">
              <a:solidFill>
                <a:schemeClr val="bg1"/>
              </a:solidFill>
              <a:cs typeface="Arial" pitchFamily="34" charset="0"/>
            </a:endParaRPr>
          </a:p>
        </p:txBody>
      </p:sp>
      <p:sp>
        <p:nvSpPr>
          <p:cNvPr id="46084" name="TextBox 1"/>
          <p:cNvSpPr txBox="1">
            <a:spLocks noChangeArrowheads="1"/>
          </p:cNvSpPr>
          <p:nvPr/>
        </p:nvSpPr>
        <p:spPr bwMode="auto">
          <a:xfrm>
            <a:off x="693365" y="3693268"/>
            <a:ext cx="3887788" cy="2954655"/>
          </a:xfrm>
          <a:prstGeom prst="rect">
            <a:avLst/>
          </a:prstGeom>
          <a:noFill/>
          <a:ln w="9525">
            <a:noFill/>
            <a:miter lim="800000"/>
            <a:headEnd/>
            <a:tailEnd/>
          </a:ln>
        </p:spPr>
        <p:txBody>
          <a:bodyPr wrap="square">
            <a:spAutoFit/>
          </a:bodyPr>
          <a:lstStyle/>
          <a:p>
            <a:pPr eaLnBrk="1" hangingPunct="1"/>
            <a:r>
              <a:rPr lang="en-GB" altLang="en-US" sz="2000" b="1" dirty="0">
                <a:solidFill>
                  <a:schemeClr val="bg1"/>
                </a:solidFill>
                <a:latin typeface="Arial" pitchFamily="34" charset="0"/>
              </a:rPr>
              <a:t>Referral Process</a:t>
            </a:r>
          </a:p>
          <a:p>
            <a:pPr eaLnBrk="1" hangingPunct="1"/>
            <a:endParaRPr lang="en-GB" altLang="en-US" sz="1100" dirty="0">
              <a:solidFill>
                <a:schemeClr val="bg1"/>
              </a:solidFill>
              <a:latin typeface="Arial" pitchFamily="34" charset="0"/>
              <a:cs typeface="Arial" pitchFamily="34" charset="0"/>
            </a:endParaRPr>
          </a:p>
          <a:p>
            <a:pPr eaLnBrk="1" hangingPunct="1">
              <a:buFont typeface="Arial" pitchFamily="34" charset="0"/>
              <a:buChar char="•"/>
            </a:pPr>
            <a:r>
              <a:rPr lang="en-GB" altLang="en-US" sz="1800" dirty="0">
                <a:solidFill>
                  <a:schemeClr val="bg1"/>
                </a:solidFill>
                <a:latin typeface="Arial" pitchFamily="34" charset="0"/>
                <a:cs typeface="Arial" pitchFamily="34" charset="0"/>
              </a:rPr>
              <a:t>Referral is received</a:t>
            </a:r>
          </a:p>
          <a:p>
            <a:pPr eaLnBrk="1" hangingPunct="1">
              <a:buFont typeface="Arial" pitchFamily="34" charset="0"/>
              <a:buChar char="•"/>
            </a:pPr>
            <a:r>
              <a:rPr lang="en-GB" altLang="en-US" sz="1800" dirty="0">
                <a:solidFill>
                  <a:schemeClr val="bg1"/>
                </a:solidFill>
                <a:latin typeface="Arial" pitchFamily="34" charset="0"/>
                <a:cs typeface="Arial" pitchFamily="34" charset="0"/>
              </a:rPr>
              <a:t>Information gathered by local authority</a:t>
            </a:r>
          </a:p>
          <a:p>
            <a:pPr eaLnBrk="1" hangingPunct="1">
              <a:buFont typeface="Arial" pitchFamily="34" charset="0"/>
              <a:buChar char="•"/>
            </a:pPr>
            <a:r>
              <a:rPr lang="en-GB" altLang="en-US" sz="1800" dirty="0">
                <a:solidFill>
                  <a:schemeClr val="bg1"/>
                </a:solidFill>
                <a:latin typeface="Arial" pitchFamily="34" charset="0"/>
                <a:cs typeface="Arial" pitchFamily="34" charset="0"/>
              </a:rPr>
              <a:t>Multi-agency discussion panel</a:t>
            </a:r>
          </a:p>
          <a:p>
            <a:pPr eaLnBrk="1" hangingPunct="1">
              <a:buFont typeface="Arial" pitchFamily="34" charset="0"/>
              <a:buChar char="•"/>
            </a:pPr>
            <a:r>
              <a:rPr lang="en-GB" altLang="en-US" sz="1800" dirty="0">
                <a:solidFill>
                  <a:schemeClr val="bg1"/>
                </a:solidFill>
                <a:latin typeface="Arial" pitchFamily="34" charset="0"/>
                <a:cs typeface="Arial" pitchFamily="34" charset="0"/>
              </a:rPr>
              <a:t>Risk assessment carried out</a:t>
            </a:r>
          </a:p>
          <a:p>
            <a:pPr eaLnBrk="1" hangingPunct="1">
              <a:spcBef>
                <a:spcPts val="300"/>
              </a:spcBef>
              <a:spcAft>
                <a:spcPts val="300"/>
              </a:spcAft>
              <a:buFont typeface="Arial" pitchFamily="34" charset="0"/>
              <a:buChar char="•"/>
            </a:pPr>
            <a:r>
              <a:rPr lang="en-GB" altLang="en-US" sz="1800" dirty="0">
                <a:solidFill>
                  <a:schemeClr val="bg1"/>
                </a:solidFill>
                <a:latin typeface="Arial" pitchFamily="34" charset="0"/>
                <a:cs typeface="Arial" pitchFamily="34" charset="0"/>
              </a:rPr>
              <a:t> </a:t>
            </a:r>
            <a:r>
              <a:rPr lang="en-GB" altLang="en-US" sz="1800" dirty="0" smtClean="0">
                <a:solidFill>
                  <a:schemeClr val="bg1"/>
                </a:solidFill>
                <a:latin typeface="Arial" pitchFamily="34" charset="0"/>
                <a:cs typeface="Arial" pitchFamily="34" charset="0"/>
              </a:rPr>
              <a:t>Voluntary </a:t>
            </a:r>
            <a:r>
              <a:rPr lang="en-GB" altLang="en-US" sz="1800" dirty="0">
                <a:solidFill>
                  <a:schemeClr val="bg1"/>
                </a:solidFill>
                <a:latin typeface="Arial" pitchFamily="34" charset="0"/>
                <a:cs typeface="Arial" pitchFamily="34" charset="0"/>
              </a:rPr>
              <a:t>intervention</a:t>
            </a:r>
          </a:p>
          <a:p>
            <a:pPr eaLnBrk="1" hangingPunct="1">
              <a:buFont typeface="Arial" pitchFamily="34" charset="0"/>
              <a:buChar char="•"/>
            </a:pPr>
            <a:r>
              <a:rPr lang="en-GB" altLang="en-US" sz="1800" dirty="0">
                <a:solidFill>
                  <a:schemeClr val="bg1"/>
                </a:solidFill>
                <a:latin typeface="Arial" pitchFamily="34" charset="0"/>
                <a:cs typeface="Arial" pitchFamily="34" charset="0"/>
              </a:rPr>
              <a:t>Post intervention assessment</a:t>
            </a:r>
          </a:p>
          <a:p>
            <a:pPr eaLnBrk="1" hangingPunct="1"/>
            <a:endParaRPr lang="en-GB" altLang="en-US" dirty="0">
              <a:solidFill>
                <a:schemeClr val="bg1"/>
              </a:solidFill>
              <a:latin typeface="Arial" pitchFamily="34" charset="0"/>
            </a:endParaRPr>
          </a:p>
        </p:txBody>
      </p:sp>
      <p:sp>
        <p:nvSpPr>
          <p:cNvPr id="13" name="Rectangular Callout 12"/>
          <p:cNvSpPr/>
          <p:nvPr/>
        </p:nvSpPr>
        <p:spPr>
          <a:xfrm>
            <a:off x="5413495" y="2924175"/>
            <a:ext cx="3382963" cy="3384550"/>
          </a:xfrm>
          <a:prstGeom prst="wedgeRectCallout">
            <a:avLst>
              <a:gd name="adj1" fmla="val -73025"/>
              <a:gd name="adj2" fmla="val 340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800100" indent="-34290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altLang="en-US" sz="2000" b="1" dirty="0">
                <a:latin typeface="Calibri" pitchFamily="34" charset="0"/>
              </a:rPr>
              <a:t>  Types of Support</a:t>
            </a:r>
          </a:p>
          <a:p>
            <a:pPr lvl="1" eaLnBrk="1" hangingPunct="1">
              <a:buFont typeface="Arial" pitchFamily="34" charset="0"/>
              <a:buChar char="•"/>
              <a:defRPr/>
            </a:pPr>
            <a:r>
              <a:rPr lang="en-GB" altLang="en-US" sz="2000" dirty="0">
                <a:latin typeface="Calibri" pitchFamily="34" charset="0"/>
              </a:rPr>
              <a:t>Diversionary activity</a:t>
            </a:r>
          </a:p>
          <a:p>
            <a:pPr lvl="1" eaLnBrk="1" hangingPunct="1">
              <a:buFont typeface="Arial" pitchFamily="34" charset="0"/>
              <a:buChar char="•"/>
              <a:defRPr/>
            </a:pPr>
            <a:r>
              <a:rPr lang="en-GB" altLang="en-US" sz="2000" dirty="0">
                <a:latin typeface="Calibri" pitchFamily="34" charset="0"/>
              </a:rPr>
              <a:t>Sports participation</a:t>
            </a:r>
          </a:p>
          <a:p>
            <a:pPr lvl="1" eaLnBrk="1" hangingPunct="1">
              <a:buFont typeface="Arial" pitchFamily="34" charset="0"/>
              <a:buChar char="•"/>
              <a:defRPr/>
            </a:pPr>
            <a:r>
              <a:rPr lang="en-GB" altLang="en-US" sz="2000" dirty="0">
                <a:latin typeface="Calibri" pitchFamily="34" charset="0"/>
              </a:rPr>
              <a:t>Faith Groups</a:t>
            </a:r>
          </a:p>
          <a:p>
            <a:pPr lvl="1" eaLnBrk="1" hangingPunct="1">
              <a:buFont typeface="Arial" pitchFamily="34" charset="0"/>
              <a:buChar char="•"/>
              <a:defRPr/>
            </a:pPr>
            <a:r>
              <a:rPr lang="en-GB" altLang="en-US" sz="2000" dirty="0">
                <a:latin typeface="Calibri" pitchFamily="34" charset="0"/>
              </a:rPr>
              <a:t>Education support</a:t>
            </a:r>
          </a:p>
          <a:p>
            <a:pPr lvl="1" eaLnBrk="1" hangingPunct="1">
              <a:buFont typeface="Arial" pitchFamily="34" charset="0"/>
              <a:buChar char="•"/>
              <a:defRPr/>
            </a:pPr>
            <a:r>
              <a:rPr lang="en-GB" altLang="en-US" sz="2000" dirty="0">
                <a:latin typeface="Calibri" pitchFamily="34" charset="0"/>
              </a:rPr>
              <a:t>Housing</a:t>
            </a:r>
          </a:p>
          <a:p>
            <a:pPr lvl="1" eaLnBrk="1" hangingPunct="1">
              <a:buFont typeface="Arial" pitchFamily="34" charset="0"/>
              <a:buChar char="•"/>
              <a:defRPr/>
            </a:pPr>
            <a:r>
              <a:rPr lang="en-GB" altLang="en-US" sz="2000" dirty="0">
                <a:latin typeface="Calibri" pitchFamily="34" charset="0"/>
              </a:rPr>
              <a:t>Skills training</a:t>
            </a:r>
          </a:p>
          <a:p>
            <a:pPr lvl="1" eaLnBrk="1" hangingPunct="1">
              <a:buFont typeface="Arial" pitchFamily="34" charset="0"/>
              <a:buChar char="•"/>
              <a:defRPr/>
            </a:pPr>
            <a:r>
              <a:rPr lang="en-GB" altLang="en-US" sz="2000" dirty="0">
                <a:latin typeface="Calibri" pitchFamily="34" charset="0"/>
              </a:rPr>
              <a:t>Mentorship</a:t>
            </a:r>
          </a:p>
          <a:p>
            <a:pPr lvl="1" eaLnBrk="1" hangingPunct="1">
              <a:buFont typeface="Arial" pitchFamily="34" charset="0"/>
              <a:buChar char="•"/>
              <a:defRPr/>
            </a:pPr>
            <a:r>
              <a:rPr lang="en-GB" altLang="en-US" sz="2000" dirty="0">
                <a:latin typeface="Calibri" pitchFamily="34" charset="0"/>
              </a:rPr>
              <a:t>Employment support</a:t>
            </a:r>
          </a:p>
          <a:p>
            <a:pPr lvl="1" eaLnBrk="1" hangingPunct="1">
              <a:buFont typeface="Arial" pitchFamily="34" charset="0"/>
              <a:buChar char="•"/>
              <a:defRPr/>
            </a:pPr>
            <a:r>
              <a:rPr lang="en-GB" altLang="en-US" sz="2000" dirty="0">
                <a:latin typeface="Calibri" pitchFamily="34" charset="0"/>
              </a:rPr>
              <a:t>Theological/ Political</a:t>
            </a:r>
            <a:endParaRPr lang="en-GB" altLang="en-US" dirty="0">
              <a:latin typeface="Calibri" pitchFamily="34" charset="0"/>
            </a:endParaRPr>
          </a:p>
        </p:txBody>
      </p:sp>
      <p:cxnSp>
        <p:nvCxnSpPr>
          <p:cNvPr id="16" name="Straight Arrow Connector 15"/>
          <p:cNvCxnSpPr/>
          <p:nvPr/>
        </p:nvCxnSpPr>
        <p:spPr>
          <a:xfrm>
            <a:off x="611188" y="3860800"/>
            <a:ext cx="0" cy="2232025"/>
          </a:xfrm>
          <a:prstGeom prst="straightConnector1">
            <a:avLst/>
          </a:prstGeom>
          <a:ln w="38100">
            <a:solidFill>
              <a:srgbClr val="337D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475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4000" dirty="0" smtClean="0">
                <a:solidFill>
                  <a:schemeClr val="bg1"/>
                </a:solidFill>
                <a:latin typeface="+mj-lt"/>
              </a:rPr>
              <a:t>C</a:t>
            </a:r>
            <a:r>
              <a:rPr lang="en-GB" sz="3600" dirty="0" smtClean="0">
                <a:solidFill>
                  <a:schemeClr val="bg1"/>
                </a:solidFill>
                <a:latin typeface="+mj-lt"/>
              </a:rPr>
              <a:t>HANNEL SUPPORT PACKAGES CAN INCLUDE…</a:t>
            </a:r>
            <a:endParaRPr lang="en-GB" sz="3600" dirty="0">
              <a:solidFill>
                <a:schemeClr val="bg1"/>
              </a:solidFill>
              <a:latin typeface="+mj-lt"/>
            </a:endParaRPr>
          </a:p>
        </p:txBody>
      </p:sp>
      <p:sp>
        <p:nvSpPr>
          <p:cNvPr id="8" name="object 14"/>
          <p:cNvSpPr txBox="1"/>
          <p:nvPr/>
        </p:nvSpPr>
        <p:spPr>
          <a:xfrm>
            <a:off x="337783" y="1506827"/>
            <a:ext cx="3834878" cy="378950"/>
          </a:xfrm>
          <a:prstGeom prst="rect">
            <a:avLst/>
          </a:prstGeom>
        </p:spPr>
        <p:txBody>
          <a:bodyPr vert="horz" wrap="square" lIns="0" tIns="9525" rIns="0" bIns="0" rtlCol="0">
            <a:spAutoFit/>
          </a:bodyPr>
          <a:lstStyle/>
          <a:p>
            <a:pPr marL="9525" marR="3810" algn="ctr">
              <a:spcBef>
                <a:spcPts val="75"/>
              </a:spcBef>
            </a:pP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work on life skills or social skills generally, such as</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dealing with peer pressure</a:t>
            </a:r>
          </a:p>
        </p:txBody>
      </p:sp>
      <p:sp>
        <p:nvSpPr>
          <p:cNvPr id="10" name="object 16"/>
          <p:cNvSpPr txBox="1"/>
          <p:nvPr/>
        </p:nvSpPr>
        <p:spPr>
          <a:xfrm>
            <a:off x="337783" y="2343779"/>
            <a:ext cx="4075364" cy="563616"/>
          </a:xfrm>
          <a:prstGeom prst="rect">
            <a:avLst/>
          </a:prstGeom>
        </p:spPr>
        <p:txBody>
          <a:bodyPr vert="horz" wrap="square" lIns="0" tIns="9525" rIns="0" bIns="0" rtlCol="0">
            <a:spAutoFit/>
          </a:bodyPr>
          <a:lstStyle/>
          <a:p>
            <a:pPr marL="9525" marR="3810" algn="ctr">
              <a:spcBef>
                <a:spcPts val="75"/>
              </a:spcBef>
            </a:pP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work with a suitable adult as a role model or providing personal guidance, including guidance addressing extremist  ideologies</a:t>
            </a:r>
          </a:p>
        </p:txBody>
      </p:sp>
      <p:sp>
        <p:nvSpPr>
          <p:cNvPr id="12" name="object 18"/>
          <p:cNvSpPr txBox="1"/>
          <p:nvPr/>
        </p:nvSpPr>
        <p:spPr>
          <a:xfrm>
            <a:off x="636395" y="3327595"/>
            <a:ext cx="3478133" cy="194284"/>
          </a:xfrm>
          <a:prstGeom prst="rect">
            <a:avLst/>
          </a:prstGeom>
        </p:spPr>
        <p:txBody>
          <a:bodyPr vert="horz" wrap="square" lIns="0" tIns="9525" rIns="0" bIns="0" rtlCol="0">
            <a:spAutoFit/>
          </a:bodyPr>
          <a:lstStyle/>
          <a:p>
            <a:pPr marL="9525" algn="ctr">
              <a:spcBef>
                <a:spcPts val="75"/>
              </a:spcBef>
            </a:pP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formal or informal work dealing with anger</a:t>
            </a:r>
          </a:p>
        </p:txBody>
      </p:sp>
      <p:sp>
        <p:nvSpPr>
          <p:cNvPr id="14" name="object 20"/>
          <p:cNvSpPr txBox="1"/>
          <p:nvPr/>
        </p:nvSpPr>
        <p:spPr>
          <a:xfrm>
            <a:off x="453160" y="4036322"/>
            <a:ext cx="3844607" cy="378950"/>
          </a:xfrm>
          <a:prstGeom prst="rect">
            <a:avLst/>
          </a:prstGeom>
        </p:spPr>
        <p:txBody>
          <a:bodyPr vert="horz" wrap="square" lIns="0" tIns="9525" rIns="0" bIns="0" rtlCol="0">
            <a:spAutoFit/>
          </a:bodyPr>
          <a:lstStyle/>
          <a:p>
            <a:pPr marL="9525" marR="3810" algn="ctr">
              <a:spcBef>
                <a:spcPts val="75"/>
              </a:spcBef>
            </a:pP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cognitive behavioural therapies and general work on attitudes and </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behaviours</a:t>
            </a:r>
            <a:endParaRPr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object 22"/>
          <p:cNvSpPr txBox="1"/>
          <p:nvPr/>
        </p:nvSpPr>
        <p:spPr>
          <a:xfrm>
            <a:off x="549896" y="4768891"/>
            <a:ext cx="3651133" cy="194284"/>
          </a:xfrm>
          <a:prstGeom prst="rect">
            <a:avLst/>
          </a:prstGeom>
        </p:spPr>
        <p:txBody>
          <a:bodyPr vert="horz" wrap="square" lIns="0" tIns="9525" rIns="0" bIns="0" rtlCol="0">
            <a:spAutoFit/>
          </a:bodyPr>
          <a:lstStyle/>
          <a:p>
            <a:pPr marL="9525" algn="ctr">
              <a:spcBef>
                <a:spcPts val="75"/>
              </a:spcBef>
            </a:pP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supervised or managed constructive leisure activities</a:t>
            </a:r>
          </a:p>
        </p:txBody>
      </p:sp>
      <p:sp>
        <p:nvSpPr>
          <p:cNvPr id="18" name="object 24"/>
          <p:cNvSpPr txBox="1"/>
          <p:nvPr/>
        </p:nvSpPr>
        <p:spPr>
          <a:xfrm>
            <a:off x="677806" y="5447057"/>
            <a:ext cx="2914777" cy="194284"/>
          </a:xfrm>
          <a:prstGeom prst="rect">
            <a:avLst/>
          </a:prstGeom>
        </p:spPr>
        <p:txBody>
          <a:bodyPr vert="horz" wrap="square" lIns="0" tIns="9525" rIns="0" bIns="0" rtlCol="0">
            <a:spAutoFit/>
          </a:bodyPr>
          <a:lstStyle/>
          <a:p>
            <a:pPr marL="9525">
              <a:spcBef>
                <a:spcPts val="75"/>
              </a:spcBef>
            </a:pPr>
            <a:r>
              <a:rPr lang="en-GB"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Support with Education or skills training  </a:t>
            </a:r>
            <a:endParaRPr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object 26"/>
          <p:cNvSpPr txBox="1"/>
          <p:nvPr/>
        </p:nvSpPr>
        <p:spPr>
          <a:xfrm>
            <a:off x="5176158" y="4768891"/>
            <a:ext cx="2407349" cy="194284"/>
          </a:xfrm>
          <a:prstGeom prst="rect">
            <a:avLst/>
          </a:prstGeom>
        </p:spPr>
        <p:txBody>
          <a:bodyPr vert="horz" wrap="square" lIns="0" tIns="9525" rIns="0" bIns="0" rtlCol="0">
            <a:spAutoFit/>
          </a:bodyPr>
          <a:lstStyle/>
          <a:p>
            <a:pPr marL="9525">
              <a:spcBef>
                <a:spcPts val="75"/>
              </a:spcBef>
            </a:pP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activities focused on employment</a:t>
            </a:r>
          </a:p>
        </p:txBody>
      </p:sp>
      <p:sp>
        <p:nvSpPr>
          <p:cNvPr id="22" name="object 28"/>
          <p:cNvSpPr txBox="1"/>
          <p:nvPr/>
        </p:nvSpPr>
        <p:spPr>
          <a:xfrm>
            <a:off x="4489176" y="1540590"/>
            <a:ext cx="3789837" cy="378950"/>
          </a:xfrm>
          <a:prstGeom prst="rect">
            <a:avLst/>
          </a:prstGeom>
        </p:spPr>
        <p:txBody>
          <a:bodyPr vert="horz" wrap="square" lIns="0" tIns="9525" rIns="0" bIns="0" rtlCol="0">
            <a:spAutoFit/>
          </a:bodyPr>
          <a:lstStyle/>
          <a:p>
            <a:pPr marL="9525" marR="3810" algn="ctr">
              <a:spcBef>
                <a:spcPts val="75"/>
              </a:spcBef>
            </a:pP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activities aimed at supporting family and personal  relationships, including formal parenting </a:t>
            </a:r>
            <a:r>
              <a:rPr sz="1200" dirty="0" err="1">
                <a:latin typeface="Tahoma" panose="020B0604030504040204" pitchFamily="34" charset="0"/>
                <a:ea typeface="Tahoma" panose="020B0604030504040204" pitchFamily="34" charset="0"/>
                <a:cs typeface="Tahoma" panose="020B0604030504040204" pitchFamily="34" charset="0"/>
              </a:rPr>
              <a:t>programmes</a:t>
            </a:r>
            <a:endParaRPr sz="1200" dirty="0">
              <a:latin typeface="Tahoma" panose="020B0604030504040204" pitchFamily="34" charset="0"/>
              <a:ea typeface="Tahoma" panose="020B0604030504040204" pitchFamily="34" charset="0"/>
              <a:cs typeface="Tahoma" panose="020B0604030504040204" pitchFamily="34" charset="0"/>
            </a:endParaRPr>
          </a:p>
        </p:txBody>
      </p:sp>
      <p:sp>
        <p:nvSpPr>
          <p:cNvPr id="24" name="object 30"/>
          <p:cNvSpPr txBox="1"/>
          <p:nvPr/>
        </p:nvSpPr>
        <p:spPr>
          <a:xfrm>
            <a:off x="4361688" y="2355398"/>
            <a:ext cx="4044810" cy="378950"/>
          </a:xfrm>
          <a:prstGeom prst="rect">
            <a:avLst/>
          </a:prstGeom>
        </p:spPr>
        <p:txBody>
          <a:bodyPr vert="horz" wrap="square" lIns="0" tIns="9525" rIns="0" bIns="0" rtlCol="0">
            <a:spAutoFit/>
          </a:bodyPr>
          <a:lstStyle/>
          <a:p>
            <a:pPr marL="9525" marR="3810" algn="ctr">
              <a:spcBef>
                <a:spcPts val="75"/>
              </a:spcBef>
            </a:pPr>
            <a:r>
              <a:rPr sz="1200" dirty="0">
                <a:latin typeface="Tahoma" panose="020B0604030504040204" pitchFamily="34" charset="0"/>
                <a:ea typeface="Tahoma" panose="020B0604030504040204" pitchFamily="34" charset="0"/>
                <a:cs typeface="Tahoma" panose="020B0604030504040204" pitchFamily="34" charset="0"/>
              </a:rPr>
              <a:t>work </a:t>
            </a: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aimed at assessing or addressing any physical or mental health issues</a:t>
            </a:r>
          </a:p>
        </p:txBody>
      </p:sp>
      <p:sp>
        <p:nvSpPr>
          <p:cNvPr id="26" name="object 32"/>
          <p:cNvSpPr txBox="1"/>
          <p:nvPr/>
        </p:nvSpPr>
        <p:spPr>
          <a:xfrm>
            <a:off x="4357430" y="3322374"/>
            <a:ext cx="4044810" cy="194284"/>
          </a:xfrm>
          <a:prstGeom prst="rect">
            <a:avLst/>
          </a:prstGeom>
        </p:spPr>
        <p:txBody>
          <a:bodyPr vert="horz" wrap="square" lIns="0" tIns="9525" rIns="0" bIns="0" rtlCol="0">
            <a:spAutoFit/>
          </a:bodyPr>
          <a:lstStyle/>
          <a:p>
            <a:pPr marL="9525" marR="3810" algn="ctr">
              <a:spcBef>
                <a:spcPts val="75"/>
              </a:spcBef>
            </a:pPr>
            <a:r>
              <a:rPr lang="en-GB"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Support with housing needs</a:t>
            </a:r>
            <a:endParaRPr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object 34"/>
          <p:cNvSpPr txBox="1"/>
          <p:nvPr/>
        </p:nvSpPr>
        <p:spPr>
          <a:xfrm>
            <a:off x="5251493" y="4040711"/>
            <a:ext cx="2256683" cy="194284"/>
          </a:xfrm>
          <a:prstGeom prst="rect">
            <a:avLst/>
          </a:prstGeom>
        </p:spPr>
        <p:txBody>
          <a:bodyPr vert="horz" wrap="square" lIns="0" tIns="9525" rIns="0" bIns="0" rtlCol="0">
            <a:spAutoFit/>
          </a:bodyPr>
          <a:lstStyle/>
          <a:p>
            <a:pPr marL="9525">
              <a:spcBef>
                <a:spcPts val="75"/>
              </a:spcBef>
            </a:pPr>
            <a:r>
              <a:rPr sz="1200" dirty="0">
                <a:solidFill>
                  <a:schemeClr val="bg1"/>
                </a:solidFill>
                <a:latin typeface="Tahoma" panose="020B0604030504040204" pitchFamily="34" charset="0"/>
                <a:ea typeface="Tahoma" panose="020B0604030504040204" pitchFamily="34" charset="0"/>
                <a:cs typeface="Tahoma" panose="020B0604030504040204" pitchFamily="34" charset="0"/>
              </a:rPr>
              <a:t>substance misuse interventions</a:t>
            </a:r>
          </a:p>
        </p:txBody>
      </p:sp>
      <p:sp>
        <p:nvSpPr>
          <p:cNvPr id="4" name="TextBox 3"/>
          <p:cNvSpPr txBox="1"/>
          <p:nvPr/>
        </p:nvSpPr>
        <p:spPr>
          <a:xfrm>
            <a:off x="1478768" y="1170661"/>
            <a:ext cx="1196161" cy="369332"/>
          </a:xfrm>
          <a:prstGeom prst="rect">
            <a:avLst/>
          </a:prstGeom>
          <a:noFill/>
        </p:spPr>
        <p:txBody>
          <a:bodyPr wrap="none" rtlCol="0">
            <a:spAutoFit/>
          </a:bodyPr>
          <a:lstStyle/>
          <a:p>
            <a:r>
              <a:rPr lang="en-GB" dirty="0" smtClean="0">
                <a:solidFill>
                  <a:schemeClr val="bg1"/>
                </a:solidFill>
              </a:rPr>
              <a:t>LIFE SKILLS</a:t>
            </a:r>
            <a:endParaRPr lang="en-GB" dirty="0">
              <a:solidFill>
                <a:schemeClr val="bg1"/>
              </a:solidFill>
            </a:endParaRPr>
          </a:p>
        </p:txBody>
      </p:sp>
      <p:sp>
        <p:nvSpPr>
          <p:cNvPr id="5" name="TextBox 4"/>
          <p:cNvSpPr txBox="1"/>
          <p:nvPr/>
        </p:nvSpPr>
        <p:spPr>
          <a:xfrm>
            <a:off x="1387460" y="1993011"/>
            <a:ext cx="1378775" cy="369332"/>
          </a:xfrm>
          <a:prstGeom prst="rect">
            <a:avLst/>
          </a:prstGeom>
          <a:noFill/>
        </p:spPr>
        <p:txBody>
          <a:bodyPr wrap="none" rtlCol="0">
            <a:spAutoFit/>
          </a:bodyPr>
          <a:lstStyle/>
          <a:p>
            <a:r>
              <a:rPr lang="en-GB" dirty="0" smtClean="0">
                <a:solidFill>
                  <a:schemeClr val="bg1"/>
                </a:solidFill>
              </a:rPr>
              <a:t>MENTORING</a:t>
            </a:r>
            <a:endParaRPr lang="en-GB" dirty="0">
              <a:solidFill>
                <a:schemeClr val="bg1"/>
              </a:solidFill>
            </a:endParaRPr>
          </a:p>
        </p:txBody>
      </p:sp>
      <p:sp>
        <p:nvSpPr>
          <p:cNvPr id="7" name="TextBox 6"/>
          <p:cNvSpPr txBox="1"/>
          <p:nvPr/>
        </p:nvSpPr>
        <p:spPr>
          <a:xfrm>
            <a:off x="905725" y="3003542"/>
            <a:ext cx="2342244" cy="369332"/>
          </a:xfrm>
          <a:prstGeom prst="rect">
            <a:avLst/>
          </a:prstGeom>
          <a:noFill/>
        </p:spPr>
        <p:txBody>
          <a:bodyPr wrap="none" rtlCol="0">
            <a:spAutoFit/>
          </a:bodyPr>
          <a:lstStyle/>
          <a:p>
            <a:r>
              <a:rPr lang="en-GB" dirty="0" smtClean="0">
                <a:solidFill>
                  <a:schemeClr val="bg1"/>
                </a:solidFill>
              </a:rPr>
              <a:t>ANGER MANAGEMENT</a:t>
            </a:r>
            <a:endParaRPr lang="en-GB" dirty="0">
              <a:solidFill>
                <a:schemeClr val="bg1"/>
              </a:solidFill>
            </a:endParaRPr>
          </a:p>
        </p:txBody>
      </p:sp>
      <p:sp>
        <p:nvSpPr>
          <p:cNvPr id="29" name="TextBox 28"/>
          <p:cNvSpPr txBox="1"/>
          <p:nvPr/>
        </p:nvSpPr>
        <p:spPr>
          <a:xfrm>
            <a:off x="487174" y="3667052"/>
            <a:ext cx="3536096" cy="369332"/>
          </a:xfrm>
          <a:prstGeom prst="rect">
            <a:avLst/>
          </a:prstGeom>
          <a:noFill/>
        </p:spPr>
        <p:txBody>
          <a:bodyPr wrap="none" rtlCol="0">
            <a:spAutoFit/>
          </a:bodyPr>
          <a:lstStyle/>
          <a:p>
            <a:r>
              <a:rPr lang="en-GB" dirty="0" smtClean="0">
                <a:solidFill>
                  <a:schemeClr val="bg1"/>
                </a:solidFill>
              </a:rPr>
              <a:t>COGNITIVE BEHAVIOURAL THERAPY</a:t>
            </a:r>
            <a:endParaRPr lang="en-GB" dirty="0">
              <a:solidFill>
                <a:schemeClr val="bg1"/>
              </a:solidFill>
            </a:endParaRPr>
          </a:p>
        </p:txBody>
      </p:sp>
      <p:sp>
        <p:nvSpPr>
          <p:cNvPr id="30" name="TextBox 29"/>
          <p:cNvSpPr txBox="1"/>
          <p:nvPr/>
        </p:nvSpPr>
        <p:spPr>
          <a:xfrm>
            <a:off x="1577991" y="4496701"/>
            <a:ext cx="942887" cy="369332"/>
          </a:xfrm>
          <a:prstGeom prst="rect">
            <a:avLst/>
          </a:prstGeom>
          <a:noFill/>
        </p:spPr>
        <p:txBody>
          <a:bodyPr wrap="none" rtlCol="0">
            <a:spAutoFit/>
          </a:bodyPr>
          <a:lstStyle/>
          <a:p>
            <a:r>
              <a:rPr lang="en-GB" dirty="0" smtClean="0">
                <a:solidFill>
                  <a:schemeClr val="bg1"/>
                </a:solidFill>
              </a:rPr>
              <a:t>LEISURE</a:t>
            </a:r>
            <a:endParaRPr lang="en-GB" dirty="0">
              <a:solidFill>
                <a:schemeClr val="bg1"/>
              </a:solidFill>
            </a:endParaRPr>
          </a:p>
        </p:txBody>
      </p:sp>
      <p:sp>
        <p:nvSpPr>
          <p:cNvPr id="31" name="TextBox 30"/>
          <p:cNvSpPr txBox="1"/>
          <p:nvPr/>
        </p:nvSpPr>
        <p:spPr>
          <a:xfrm>
            <a:off x="1471088" y="5096810"/>
            <a:ext cx="1290011" cy="369332"/>
          </a:xfrm>
          <a:prstGeom prst="rect">
            <a:avLst/>
          </a:prstGeom>
          <a:noFill/>
        </p:spPr>
        <p:txBody>
          <a:bodyPr wrap="square" rtlCol="0">
            <a:spAutoFit/>
          </a:bodyPr>
          <a:lstStyle/>
          <a:p>
            <a:r>
              <a:rPr lang="en-GB" dirty="0" smtClean="0">
                <a:solidFill>
                  <a:schemeClr val="bg1"/>
                </a:solidFill>
              </a:rPr>
              <a:t>EDUCATION</a:t>
            </a:r>
            <a:endParaRPr lang="en-GB" dirty="0">
              <a:solidFill>
                <a:schemeClr val="bg1"/>
              </a:solidFill>
            </a:endParaRPr>
          </a:p>
        </p:txBody>
      </p:sp>
      <p:sp>
        <p:nvSpPr>
          <p:cNvPr id="32" name="TextBox 31"/>
          <p:cNvSpPr txBox="1"/>
          <p:nvPr/>
        </p:nvSpPr>
        <p:spPr>
          <a:xfrm>
            <a:off x="5490453" y="1140952"/>
            <a:ext cx="1787284" cy="369332"/>
          </a:xfrm>
          <a:prstGeom prst="rect">
            <a:avLst/>
          </a:prstGeom>
          <a:noFill/>
        </p:spPr>
        <p:txBody>
          <a:bodyPr wrap="none" rtlCol="0">
            <a:spAutoFit/>
          </a:bodyPr>
          <a:lstStyle/>
          <a:p>
            <a:r>
              <a:rPr lang="en-GB" dirty="0" smtClean="0">
                <a:solidFill>
                  <a:schemeClr val="bg1"/>
                </a:solidFill>
              </a:rPr>
              <a:t>FAMILY SUPPORT</a:t>
            </a:r>
            <a:endParaRPr lang="en-GB" dirty="0">
              <a:solidFill>
                <a:schemeClr val="bg1"/>
              </a:solidFill>
            </a:endParaRPr>
          </a:p>
        </p:txBody>
      </p:sp>
      <p:sp>
        <p:nvSpPr>
          <p:cNvPr id="33" name="TextBox 32"/>
          <p:cNvSpPr txBox="1"/>
          <p:nvPr/>
        </p:nvSpPr>
        <p:spPr>
          <a:xfrm>
            <a:off x="5929578" y="1993011"/>
            <a:ext cx="909031" cy="369332"/>
          </a:xfrm>
          <a:prstGeom prst="rect">
            <a:avLst/>
          </a:prstGeom>
          <a:noFill/>
        </p:spPr>
        <p:txBody>
          <a:bodyPr wrap="none" rtlCol="0">
            <a:spAutoFit/>
          </a:bodyPr>
          <a:lstStyle/>
          <a:p>
            <a:r>
              <a:rPr lang="en-GB" dirty="0" smtClean="0">
                <a:solidFill>
                  <a:schemeClr val="bg1"/>
                </a:solidFill>
              </a:rPr>
              <a:t>HEALTH</a:t>
            </a:r>
            <a:endParaRPr lang="en-GB" dirty="0">
              <a:solidFill>
                <a:schemeClr val="bg1"/>
              </a:solidFill>
            </a:endParaRPr>
          </a:p>
        </p:txBody>
      </p:sp>
      <p:sp>
        <p:nvSpPr>
          <p:cNvPr id="34" name="TextBox 33"/>
          <p:cNvSpPr txBox="1"/>
          <p:nvPr/>
        </p:nvSpPr>
        <p:spPr>
          <a:xfrm>
            <a:off x="5375163" y="2996050"/>
            <a:ext cx="2017860" cy="369332"/>
          </a:xfrm>
          <a:prstGeom prst="rect">
            <a:avLst/>
          </a:prstGeom>
          <a:noFill/>
        </p:spPr>
        <p:txBody>
          <a:bodyPr wrap="none" rtlCol="0">
            <a:spAutoFit/>
          </a:bodyPr>
          <a:lstStyle/>
          <a:p>
            <a:r>
              <a:rPr lang="en-GB" dirty="0" smtClean="0">
                <a:solidFill>
                  <a:schemeClr val="bg1"/>
                </a:solidFill>
              </a:rPr>
              <a:t>HOUSING SUPPORT</a:t>
            </a:r>
            <a:endParaRPr lang="en-GB" dirty="0">
              <a:solidFill>
                <a:schemeClr val="bg1"/>
              </a:solidFill>
            </a:endParaRPr>
          </a:p>
        </p:txBody>
      </p:sp>
      <p:sp>
        <p:nvSpPr>
          <p:cNvPr id="35" name="TextBox 34"/>
          <p:cNvSpPr txBox="1"/>
          <p:nvPr/>
        </p:nvSpPr>
        <p:spPr>
          <a:xfrm>
            <a:off x="4775261" y="3663715"/>
            <a:ext cx="3209148" cy="369332"/>
          </a:xfrm>
          <a:prstGeom prst="rect">
            <a:avLst/>
          </a:prstGeom>
          <a:noFill/>
        </p:spPr>
        <p:txBody>
          <a:bodyPr wrap="none" rtlCol="0">
            <a:spAutoFit/>
          </a:bodyPr>
          <a:lstStyle/>
          <a:p>
            <a:r>
              <a:rPr lang="en-GB" dirty="0" smtClean="0">
                <a:solidFill>
                  <a:schemeClr val="bg1"/>
                </a:solidFill>
              </a:rPr>
              <a:t>DRUGS AND ALCOHOL SUPPORT</a:t>
            </a:r>
            <a:endParaRPr lang="en-GB" dirty="0">
              <a:solidFill>
                <a:schemeClr val="bg1"/>
              </a:solidFill>
            </a:endParaRPr>
          </a:p>
        </p:txBody>
      </p:sp>
      <p:sp>
        <p:nvSpPr>
          <p:cNvPr id="36" name="TextBox 35"/>
          <p:cNvSpPr txBox="1"/>
          <p:nvPr/>
        </p:nvSpPr>
        <p:spPr>
          <a:xfrm>
            <a:off x="5456664" y="4466789"/>
            <a:ext cx="1846339" cy="369332"/>
          </a:xfrm>
          <a:prstGeom prst="rect">
            <a:avLst/>
          </a:prstGeom>
          <a:noFill/>
        </p:spPr>
        <p:txBody>
          <a:bodyPr wrap="none" rtlCol="0">
            <a:spAutoFit/>
          </a:bodyPr>
          <a:lstStyle/>
          <a:p>
            <a:r>
              <a:rPr lang="en-GB" dirty="0" smtClean="0">
                <a:solidFill>
                  <a:schemeClr val="bg1"/>
                </a:solidFill>
              </a:rPr>
              <a:t>CAREER SUPPORT</a:t>
            </a:r>
            <a:endParaRPr lang="en-GB" dirty="0">
              <a:solidFill>
                <a:schemeClr val="bg1"/>
              </a:solidFill>
            </a:endParaRPr>
          </a:p>
        </p:txBody>
      </p:sp>
    </p:spTree>
    <p:extLst>
      <p:ext uri="{BB962C8B-B14F-4D97-AF65-F5344CB8AC3E}">
        <p14:creationId xmlns:p14="http://schemas.microsoft.com/office/powerpoint/2010/main" val="397278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21" y="404664"/>
            <a:ext cx="9144000" cy="4032448"/>
          </a:xfrm>
        </p:spPr>
        <p:txBody>
          <a:bodyPr>
            <a:normAutofit fontScale="90000"/>
          </a:bodyPr>
          <a:lstStyle/>
          <a:p>
            <a:r>
              <a:rPr lang="en-GB" sz="2400" dirty="0" smtClean="0">
                <a:solidFill>
                  <a:schemeClr val="bg1"/>
                </a:solidFill>
                <a:latin typeface="Lucida Console" pitchFamily="49" charset="0"/>
              </a:rPr>
              <a:t/>
            </a:r>
            <a:br>
              <a:rPr lang="en-GB" sz="2400" dirty="0" smtClean="0">
                <a:solidFill>
                  <a:schemeClr val="bg1"/>
                </a:solidFill>
                <a:latin typeface="Lucida Console" pitchFamily="49" charset="0"/>
              </a:rPr>
            </a:br>
            <a:r>
              <a:rPr lang="en-GB" sz="2400" dirty="0">
                <a:solidFill>
                  <a:schemeClr val="bg1"/>
                </a:solidFill>
                <a:latin typeface="Lucida Console" pitchFamily="49" charset="0"/>
              </a:rPr>
              <a:t/>
            </a:r>
            <a:br>
              <a:rPr lang="en-GB" sz="2400" dirty="0">
                <a:solidFill>
                  <a:schemeClr val="bg1"/>
                </a:solidFill>
                <a:latin typeface="Lucida Console" pitchFamily="49" charset="0"/>
              </a:rPr>
            </a:br>
            <a:r>
              <a:rPr lang="en-GB" sz="2400" dirty="0" smtClean="0">
                <a:solidFill>
                  <a:schemeClr val="bg1"/>
                </a:solidFill>
                <a:latin typeface="Lucida Console" pitchFamily="49" charset="0"/>
              </a:rPr>
              <a:t/>
            </a:r>
            <a:br>
              <a:rPr lang="en-GB" sz="2400" dirty="0" smtClean="0">
                <a:solidFill>
                  <a:schemeClr val="bg1"/>
                </a:solidFill>
                <a:latin typeface="Lucida Console" pitchFamily="49" charset="0"/>
              </a:rPr>
            </a:br>
            <a:r>
              <a:rPr lang="en-GB" sz="2400" dirty="0" smtClean="0">
                <a:solidFill>
                  <a:schemeClr val="bg1"/>
                </a:solidFill>
                <a:latin typeface="Lucida Console" pitchFamily="49" charset="0"/>
              </a:rPr>
              <a:t/>
            </a:r>
            <a:br>
              <a:rPr lang="en-GB" sz="2400" dirty="0" smtClean="0">
                <a:solidFill>
                  <a:schemeClr val="bg1"/>
                </a:solidFill>
                <a:latin typeface="Lucida Console" pitchFamily="49" charset="0"/>
              </a:rPr>
            </a:br>
            <a:r>
              <a:rPr lang="en-GB" sz="2400" dirty="0">
                <a:solidFill>
                  <a:schemeClr val="bg1"/>
                </a:solidFill>
                <a:latin typeface="Lucida Console" pitchFamily="49" charset="0"/>
              </a:rPr>
              <a:t/>
            </a:r>
            <a:br>
              <a:rPr lang="en-GB" sz="2400" dirty="0">
                <a:solidFill>
                  <a:schemeClr val="bg1"/>
                </a:solidFill>
                <a:latin typeface="Lucida Console" pitchFamily="49" charset="0"/>
              </a:rPr>
            </a:br>
            <a:r>
              <a:rPr lang="en-GB" sz="2400" b="1" dirty="0" smtClean="0">
                <a:solidFill>
                  <a:schemeClr val="bg1"/>
                </a:solidFill>
                <a:latin typeface="Lucida Console" pitchFamily="49" charset="0"/>
              </a:rPr>
              <a:t>Dave Chadwick</a:t>
            </a:r>
            <a:br>
              <a:rPr lang="en-GB" sz="2400" b="1" dirty="0" smtClean="0">
                <a:solidFill>
                  <a:schemeClr val="bg1"/>
                </a:solidFill>
                <a:latin typeface="Lucida Console" pitchFamily="49" charset="0"/>
              </a:rPr>
            </a:br>
            <a:r>
              <a:rPr lang="en-GB" sz="2400" b="1" dirty="0">
                <a:solidFill>
                  <a:schemeClr val="bg1"/>
                </a:solidFill>
                <a:latin typeface="Lucida Console" pitchFamily="49" charset="0"/>
              </a:rPr>
              <a:t/>
            </a:r>
            <a:br>
              <a:rPr lang="en-GB" sz="2400" b="1" dirty="0">
                <a:solidFill>
                  <a:schemeClr val="bg1"/>
                </a:solidFill>
                <a:latin typeface="Lucida Console" pitchFamily="49" charset="0"/>
              </a:rPr>
            </a:br>
            <a:r>
              <a:rPr lang="en-GB" sz="2400" b="1" dirty="0" smtClean="0">
                <a:solidFill>
                  <a:schemeClr val="bg1"/>
                </a:solidFill>
                <a:latin typeface="Lucida Console" pitchFamily="49" charset="0"/>
              </a:rPr>
              <a:t/>
            </a:r>
            <a:br>
              <a:rPr lang="en-GB" sz="2400" b="1" dirty="0" smtClean="0">
                <a:solidFill>
                  <a:schemeClr val="bg1"/>
                </a:solidFill>
                <a:latin typeface="Lucida Console" pitchFamily="49" charset="0"/>
              </a:rPr>
            </a:br>
            <a:r>
              <a:rPr lang="en-GB" sz="2400" b="1" dirty="0">
                <a:solidFill>
                  <a:schemeClr val="bg1"/>
                </a:solidFill>
                <a:latin typeface="Lucida Console" pitchFamily="49" charset="0"/>
              </a:rPr>
              <a:t/>
            </a:r>
            <a:br>
              <a:rPr lang="en-GB" sz="2400" b="1" dirty="0">
                <a:solidFill>
                  <a:schemeClr val="bg1"/>
                </a:solidFill>
                <a:latin typeface="Lucida Console" pitchFamily="49" charset="0"/>
              </a:rPr>
            </a:br>
            <a:r>
              <a:rPr lang="en-GB" sz="2400" dirty="0" smtClean="0">
                <a:solidFill>
                  <a:schemeClr val="bg1"/>
                </a:solidFill>
                <a:latin typeface="Lucida Console" pitchFamily="49" charset="0"/>
              </a:rPr>
              <a:t/>
            </a:r>
            <a:br>
              <a:rPr lang="en-GB" sz="2400" dirty="0" smtClean="0">
                <a:solidFill>
                  <a:schemeClr val="bg1"/>
                </a:solidFill>
                <a:latin typeface="Lucida Console" pitchFamily="49" charset="0"/>
              </a:rPr>
            </a:br>
            <a:r>
              <a:rPr lang="en-GB" sz="2400" dirty="0" smtClean="0">
                <a:solidFill>
                  <a:schemeClr val="bg1"/>
                </a:solidFill>
                <a:latin typeface="Lucida Console" pitchFamily="49" charset="0"/>
              </a:rPr>
              <a:t> </a:t>
            </a:r>
            <a:br>
              <a:rPr lang="en-GB" sz="2400" dirty="0" smtClean="0">
                <a:solidFill>
                  <a:schemeClr val="bg1"/>
                </a:solidFill>
                <a:latin typeface="Lucida Console" pitchFamily="49" charset="0"/>
              </a:rPr>
            </a:br>
            <a:r>
              <a:rPr lang="en-GB" sz="2400" dirty="0">
                <a:solidFill>
                  <a:schemeClr val="bg1"/>
                </a:solidFill>
                <a:latin typeface="Lucida Console" pitchFamily="49" charset="0"/>
              </a:rPr>
              <a:t/>
            </a:r>
            <a:br>
              <a:rPr lang="en-GB" sz="2400" dirty="0">
                <a:solidFill>
                  <a:schemeClr val="bg1"/>
                </a:solidFill>
                <a:latin typeface="Lucida Console" pitchFamily="49" charset="0"/>
              </a:rPr>
            </a:br>
            <a:r>
              <a:rPr lang="en-GB" sz="2400" b="1" dirty="0" smtClean="0">
                <a:solidFill>
                  <a:schemeClr val="bg1"/>
                </a:solidFill>
                <a:latin typeface="Lucida Console" pitchFamily="49" charset="0"/>
              </a:rPr>
              <a:t>Tel no -07584 381 613</a:t>
            </a:r>
            <a:br>
              <a:rPr lang="en-GB" sz="2400" b="1" dirty="0" smtClean="0">
                <a:solidFill>
                  <a:schemeClr val="bg1"/>
                </a:solidFill>
                <a:latin typeface="Lucida Console" pitchFamily="49" charset="0"/>
              </a:rPr>
            </a:br>
            <a:r>
              <a:rPr lang="en-GB" sz="2400" b="1" dirty="0" smtClean="0">
                <a:solidFill>
                  <a:schemeClr val="bg1"/>
                </a:solidFill>
                <a:latin typeface="Lucida Console" pitchFamily="49" charset="0"/>
              </a:rPr>
              <a:t>or</a:t>
            </a:r>
            <a:br>
              <a:rPr lang="en-GB" sz="2400" b="1" dirty="0" smtClean="0">
                <a:solidFill>
                  <a:schemeClr val="bg1"/>
                </a:solidFill>
                <a:latin typeface="Lucida Console" pitchFamily="49" charset="0"/>
              </a:rPr>
            </a:br>
            <a:r>
              <a:rPr lang="en-GB" sz="2400" b="1" dirty="0" smtClean="0">
                <a:solidFill>
                  <a:schemeClr val="bg1"/>
                </a:solidFill>
                <a:latin typeface="Lucida Console" pitchFamily="49" charset="0"/>
              </a:rPr>
              <a:t>01922 652726</a:t>
            </a:r>
            <a:br>
              <a:rPr lang="en-GB" sz="2400" b="1" dirty="0" smtClean="0">
                <a:solidFill>
                  <a:schemeClr val="bg1"/>
                </a:solidFill>
                <a:latin typeface="Lucida Console" pitchFamily="49" charset="0"/>
              </a:rPr>
            </a:br>
            <a:r>
              <a:rPr lang="en-GB" sz="2400" b="1" dirty="0">
                <a:solidFill>
                  <a:schemeClr val="bg1"/>
                </a:solidFill>
                <a:latin typeface="Lucida Console" pitchFamily="49" charset="0"/>
              </a:rPr>
              <a:t/>
            </a:r>
            <a:br>
              <a:rPr lang="en-GB" sz="2400" b="1" dirty="0">
                <a:solidFill>
                  <a:schemeClr val="bg1"/>
                </a:solidFill>
                <a:latin typeface="Lucida Console" pitchFamily="49" charset="0"/>
              </a:rPr>
            </a:br>
            <a:r>
              <a:rPr lang="en-GB" sz="2400" b="1" dirty="0" smtClean="0">
                <a:solidFill>
                  <a:schemeClr val="bg1"/>
                </a:solidFill>
                <a:latin typeface="Lucida Console" pitchFamily="49" charset="0"/>
              </a:rPr>
              <a:t>David.Chadwick@Walsall.gov.uk</a:t>
            </a:r>
            <a:br>
              <a:rPr lang="en-GB" sz="2400" b="1" dirty="0" smtClean="0">
                <a:solidFill>
                  <a:schemeClr val="bg1"/>
                </a:solidFill>
                <a:latin typeface="Lucida Console" pitchFamily="49" charset="0"/>
              </a:rPr>
            </a:br>
            <a:r>
              <a:rPr lang="en-GB" sz="2400" b="1" dirty="0">
                <a:solidFill>
                  <a:schemeClr val="bg1"/>
                </a:solidFill>
                <a:latin typeface="Lucida Console" pitchFamily="49" charset="0"/>
              </a:rPr>
              <a:t/>
            </a:r>
            <a:br>
              <a:rPr lang="en-GB" sz="2400" b="1" dirty="0">
                <a:solidFill>
                  <a:schemeClr val="bg1"/>
                </a:solidFill>
                <a:latin typeface="Lucida Console" pitchFamily="49" charset="0"/>
              </a:rPr>
            </a:br>
            <a:r>
              <a:rPr lang="en-GB" sz="2400" b="1" dirty="0">
                <a:solidFill>
                  <a:schemeClr val="bg1"/>
                </a:solidFill>
                <a:latin typeface="Lucida Console" pitchFamily="49" charset="0"/>
              </a:rPr>
              <a:t>LinkedIn - davidchadwick1980</a:t>
            </a:r>
            <a:br>
              <a:rPr lang="en-GB" sz="2400" b="1" dirty="0">
                <a:solidFill>
                  <a:schemeClr val="bg1"/>
                </a:solidFill>
                <a:latin typeface="Lucida Console" pitchFamily="49" charset="0"/>
              </a:rPr>
            </a:br>
            <a:r>
              <a:rPr lang="en-GB" sz="2400" b="1" dirty="0">
                <a:solidFill>
                  <a:schemeClr val="bg1"/>
                </a:solidFill>
                <a:latin typeface="Lucida Console" pitchFamily="49" charset="0"/>
              </a:rPr>
              <a:t/>
            </a:r>
            <a:br>
              <a:rPr lang="en-GB" sz="2400" b="1" dirty="0">
                <a:solidFill>
                  <a:schemeClr val="bg1"/>
                </a:solidFill>
                <a:latin typeface="Lucida Console" pitchFamily="49" charset="0"/>
              </a:rPr>
            </a:br>
            <a:r>
              <a:rPr lang="en-GB" sz="2400" b="1" dirty="0">
                <a:solidFill>
                  <a:schemeClr val="bg1"/>
                </a:solidFill>
                <a:latin typeface="Lucida Console" pitchFamily="49" charset="0"/>
              </a:rPr>
              <a:t>Twitter - dchadwick1980</a:t>
            </a:r>
          </a:p>
        </p:txBody>
      </p:sp>
      <p:pic>
        <p:nvPicPr>
          <p:cNvPr id="5" name="Picture 4" descr="building a stonger.png"/>
          <p:cNvPicPr>
            <a:picLocks noChangeAspect="1"/>
          </p:cNvPicPr>
          <p:nvPr/>
        </p:nvPicPr>
        <p:blipFill>
          <a:blip r:embed="rId3" cstate="print"/>
          <a:stretch>
            <a:fillRect/>
          </a:stretch>
        </p:blipFill>
        <p:spPr>
          <a:xfrm>
            <a:off x="6012160" y="260648"/>
            <a:ext cx="2143125" cy="2143125"/>
          </a:xfrm>
          <a:prstGeom prst="rect">
            <a:avLst/>
          </a:prstGeom>
          <a:ln>
            <a:noFill/>
          </a:ln>
        </p:spPr>
      </p:pic>
      <p:pic>
        <p:nvPicPr>
          <p:cNvPr id="7" name="Picture 6" descr="home-office-1000.png"/>
          <p:cNvPicPr>
            <a:picLocks/>
          </p:cNvPicPr>
          <p:nvPr/>
        </p:nvPicPr>
        <p:blipFill>
          <a:blip r:embed="rId4" cstate="print">
            <a:duotone>
              <a:prstClr val="black"/>
              <a:schemeClr val="bg1">
                <a:tint val="45000"/>
                <a:satMod val="400000"/>
              </a:schemeClr>
            </a:duotone>
            <a:lum bright="-40000"/>
          </a:blip>
          <a:stretch>
            <a:fillRect/>
          </a:stretch>
        </p:blipFill>
        <p:spPr>
          <a:xfrm>
            <a:off x="1043608" y="260648"/>
            <a:ext cx="2142000" cy="214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289" y="1280160"/>
            <a:ext cx="8075240" cy="2940149"/>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sz="5400" b="1" dirty="0" smtClean="0">
                <a:solidFill>
                  <a:srgbClr val="136ADD"/>
                </a:solidFill>
              </a:rPr>
              <a:t>OFSTED</a:t>
            </a:r>
            <a:br>
              <a:rPr lang="en-GB" sz="5400" b="1" dirty="0" smtClean="0">
                <a:solidFill>
                  <a:srgbClr val="136ADD"/>
                </a:solidFill>
              </a:rPr>
            </a:br>
            <a:r>
              <a:rPr lang="en-GB" sz="5400" b="1" dirty="0" smtClean="0">
                <a:solidFill>
                  <a:srgbClr val="136ADD"/>
                </a:solidFill>
              </a:rPr>
              <a:t>INSPECTIONS</a:t>
            </a:r>
            <a:r>
              <a:rPr lang="en-GB" b="1" dirty="0" smtClean="0">
                <a:solidFill>
                  <a:srgbClr val="136ADD"/>
                </a:solidFill>
              </a:rPr>
              <a:t>.</a:t>
            </a:r>
            <a:endParaRPr lang="en-GB" b="1" dirty="0">
              <a:solidFill>
                <a:srgbClr val="136ADD"/>
              </a:solidFill>
            </a:endParaRPr>
          </a:p>
        </p:txBody>
      </p:sp>
    </p:spTree>
    <p:extLst>
      <p:ext uri="{BB962C8B-B14F-4D97-AF65-F5344CB8AC3E}">
        <p14:creationId xmlns:p14="http://schemas.microsoft.com/office/powerpoint/2010/main" val="3219189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C8055A-E25B-412B-B5AD-700D7877A117}"/>
              </a:ext>
            </a:extLst>
          </p:cNvPr>
          <p:cNvSpPr>
            <a:spLocks noGrp="1"/>
          </p:cNvSpPr>
          <p:nvPr>
            <p:ph idx="1"/>
          </p:nvPr>
        </p:nvSpPr>
        <p:spPr>
          <a:xfrm>
            <a:off x="323528" y="274638"/>
            <a:ext cx="8229600" cy="6250706"/>
          </a:xfrm>
        </p:spPr>
        <p:txBody>
          <a:bodyPr>
            <a:normAutofit/>
          </a:bodyPr>
          <a:lstStyle/>
          <a:p>
            <a:r>
              <a:rPr lang="en-US" sz="1800" b="1" u="sng" dirty="0"/>
              <a:t>1. Inspection around Radicalisation &amp; Extremism</a:t>
            </a:r>
            <a:r>
              <a:rPr lang="en-US" sz="1800" b="1" u="sng" dirty="0" smtClean="0"/>
              <a:t>;</a:t>
            </a:r>
          </a:p>
          <a:p>
            <a:endParaRPr lang="en-GB" sz="1800" b="1" dirty="0"/>
          </a:p>
          <a:p>
            <a:r>
              <a:rPr lang="en-US" sz="1800" b="1" dirty="0"/>
              <a:t>Inspectors will be looking for an “understanding of the culture of safeguarding in schools, including Prevent. They will be looking that Prevent fits into the “big picture”. How this culture fits into the </a:t>
            </a:r>
            <a:r>
              <a:rPr lang="en-US" sz="1800" b="1" dirty="0" err="1"/>
              <a:t>Ofsted</a:t>
            </a:r>
            <a:r>
              <a:rPr lang="en-US" sz="1800" b="1" dirty="0"/>
              <a:t> guidance (headline guidance) - this is guidance only, other things are taken into account. </a:t>
            </a:r>
            <a:endParaRPr lang="en-GB" sz="1800" b="1" dirty="0"/>
          </a:p>
          <a:p>
            <a:r>
              <a:rPr lang="en-US" sz="1800" b="1" dirty="0"/>
              <a:t>They are looking for staff to be skilled and confident enough to lead discussions in this area, how are young people’s issues discussed?</a:t>
            </a:r>
            <a:endParaRPr lang="en-GB" sz="1800" b="1" dirty="0"/>
          </a:p>
          <a:p>
            <a:r>
              <a:rPr lang="en-US" sz="1800" b="1" dirty="0" smtClean="0"/>
              <a:t>Are there </a:t>
            </a:r>
            <a:r>
              <a:rPr lang="en-US" sz="1800" b="1" dirty="0"/>
              <a:t>wider opportunities in the curriculum to discuss controversial issues taken? Is there for example a debating or discussion society or club?</a:t>
            </a:r>
            <a:endParaRPr lang="en-GB" sz="1800" b="1" dirty="0"/>
          </a:p>
          <a:p>
            <a:r>
              <a:rPr lang="en-US" sz="1800" b="1" dirty="0"/>
              <a:t> </a:t>
            </a:r>
            <a:endParaRPr lang="en-GB" sz="1800" b="1" dirty="0"/>
          </a:p>
          <a:p>
            <a:r>
              <a:rPr lang="en-US" sz="1800" b="1" u="sng" dirty="0"/>
              <a:t>2. Where does Prevent fit?</a:t>
            </a:r>
            <a:endParaRPr lang="en-GB" sz="1800" b="1" dirty="0"/>
          </a:p>
          <a:p>
            <a:r>
              <a:rPr lang="en-US" sz="1800" b="1" dirty="0"/>
              <a:t>Prevent fits in with Leadership and Management; it is the last point of 141 in the Schools Inspection </a:t>
            </a:r>
            <a:r>
              <a:rPr lang="en-US" sz="1800" b="1" dirty="0" smtClean="0"/>
              <a:t>handbook.</a:t>
            </a:r>
          </a:p>
          <a:p>
            <a:endParaRPr lang="en-GB" sz="1800" b="1" dirty="0"/>
          </a:p>
          <a:p>
            <a:r>
              <a:rPr lang="en-US" sz="1800" b="1" u="sng" dirty="0"/>
              <a:t>3. What if there are concerns for a schools duty under Prevent?</a:t>
            </a:r>
            <a:endParaRPr lang="en-GB" sz="1800" b="1" dirty="0"/>
          </a:p>
          <a:p>
            <a:r>
              <a:rPr lang="en-US" sz="1800" b="1" dirty="0"/>
              <a:t>You may raise a concern around a schools commitment to the duty at any time, under due diligence</a:t>
            </a:r>
            <a:r>
              <a:rPr lang="en-US" sz="1800" b="1" dirty="0" smtClean="0"/>
              <a:t>.</a:t>
            </a:r>
            <a:endParaRPr lang="en-GB" sz="1800" b="1" dirty="0"/>
          </a:p>
        </p:txBody>
      </p:sp>
    </p:spTree>
    <p:extLst>
      <p:ext uri="{BB962C8B-B14F-4D97-AF65-F5344CB8AC3E}">
        <p14:creationId xmlns:p14="http://schemas.microsoft.com/office/powerpoint/2010/main" val="36296221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
            <a:ext cx="7931224" cy="7455877"/>
          </a:xfrm>
        </p:spPr>
        <p:txBody>
          <a:bodyPr>
            <a:normAutofit fontScale="90000"/>
          </a:bodyPr>
          <a:lstStyle/>
          <a:p>
            <a:pPr algn="l"/>
            <a:r>
              <a:rPr lang="en-US" sz="1800" b="1" u="sng" dirty="0" smtClean="0"/>
              <a:t/>
            </a:r>
            <a:br>
              <a:rPr lang="en-US" sz="1800" b="1" u="sng" dirty="0" smtClean="0"/>
            </a:br>
            <a:r>
              <a:rPr lang="en-US" sz="1800" b="1" u="sng" dirty="0" smtClean="0"/>
              <a:t/>
            </a:r>
            <a:br>
              <a:rPr lang="en-US" sz="1800" b="1" u="sng" dirty="0" smtClean="0"/>
            </a:br>
            <a:r>
              <a:rPr lang="en-US" sz="1800" u="sng" dirty="0" smtClean="0"/>
              <a:t/>
            </a:r>
            <a:br>
              <a:rPr lang="en-US" sz="1800" u="sng" dirty="0" smtClean="0"/>
            </a:br>
            <a:r>
              <a:rPr lang="en-US" sz="1800" u="sng" dirty="0" smtClean="0"/>
              <a:t/>
            </a:r>
            <a:br>
              <a:rPr lang="en-US" sz="1800" u="sng" dirty="0" smtClean="0"/>
            </a:br>
            <a:r>
              <a:rPr lang="en-US" sz="1800" u="sng" dirty="0" smtClean="0"/>
              <a:t/>
            </a:r>
            <a:br>
              <a:rPr lang="en-US" sz="1800" u="sng" dirty="0" smtClean="0"/>
            </a:br>
            <a:r>
              <a:rPr lang="en-US" sz="1800" u="sng" dirty="0" smtClean="0">
                <a:solidFill>
                  <a:schemeClr val="tx1"/>
                </a:solidFill>
              </a:rPr>
              <a:t/>
            </a:r>
            <a:br>
              <a:rPr lang="en-US" sz="1800" u="sng" dirty="0" smtClean="0">
                <a:solidFill>
                  <a:schemeClr val="tx1"/>
                </a:solidFill>
              </a:rPr>
            </a:br>
            <a:r>
              <a:rPr lang="en-US" sz="1800" b="1" u="sng" dirty="0" smtClean="0">
                <a:solidFill>
                  <a:schemeClr val="tx1"/>
                </a:solidFill>
              </a:rPr>
              <a:t>4. What type of training is preferable to </a:t>
            </a:r>
            <a:r>
              <a:rPr lang="en-US" sz="1800" b="1" u="sng" dirty="0" err="1" smtClean="0">
                <a:solidFill>
                  <a:schemeClr val="tx1"/>
                </a:solidFill>
              </a:rPr>
              <a:t>Ofsted</a:t>
            </a:r>
            <a:r>
              <a:rPr lang="en-US" sz="1800" b="1" u="sng" dirty="0" smtClean="0">
                <a:solidFill>
                  <a:schemeClr val="tx1"/>
                </a:solidFill>
              </a:rPr>
              <a:t>?</a:t>
            </a:r>
            <a:r>
              <a:rPr lang="en-US" sz="1400" b="1" u="sng" dirty="0" smtClean="0">
                <a:solidFill>
                  <a:schemeClr val="tx1"/>
                </a:solidFill>
              </a:rPr>
              <a:t/>
            </a:r>
            <a:br>
              <a:rPr lang="en-US" sz="1400" b="1" u="sng" dirty="0" smtClean="0">
                <a:solidFill>
                  <a:schemeClr val="tx1"/>
                </a:solidFill>
              </a:rPr>
            </a:br>
            <a:r>
              <a:rPr lang="en-GB" sz="1400" dirty="0" smtClean="0">
                <a:solidFill>
                  <a:schemeClr val="tx1"/>
                </a:solidFill>
              </a:rPr>
              <a:t/>
            </a:r>
            <a:br>
              <a:rPr lang="en-GB" sz="1400" dirty="0" smtClean="0">
                <a:solidFill>
                  <a:schemeClr val="tx1"/>
                </a:solidFill>
              </a:rPr>
            </a:br>
            <a:r>
              <a:rPr lang="en-US" sz="1800" dirty="0" smtClean="0">
                <a:solidFill>
                  <a:schemeClr val="tx1"/>
                </a:solidFill>
              </a:rPr>
              <a:t>WRAP is preferable, but they are looking for high quality training in all areas. Generally, throughout the meeting the </a:t>
            </a:r>
            <a:r>
              <a:rPr lang="en-US" sz="1800" dirty="0" err="1" smtClean="0">
                <a:solidFill>
                  <a:schemeClr val="tx1"/>
                </a:solidFill>
              </a:rPr>
              <a:t>Ofsted</a:t>
            </a:r>
            <a:r>
              <a:rPr lang="en-US" sz="1800" dirty="0" smtClean="0">
                <a:solidFill>
                  <a:schemeClr val="tx1"/>
                </a:solidFill>
              </a:rPr>
              <a:t> representative was cautious against leaning towards or expressing preferences, when asked if they had a checklist of what they consider best practice, they stated that they do not. It is suggested that schools have due diligence on anyone who is delivering training. </a:t>
            </a:r>
            <a:br>
              <a:rPr lang="en-US" sz="1800" dirty="0" smtClean="0">
                <a:solidFill>
                  <a:schemeClr val="tx1"/>
                </a:solidFill>
              </a:rPr>
            </a:br>
            <a:r>
              <a:rPr lang="en-GB" sz="1800" dirty="0" smtClean="0">
                <a:solidFill>
                  <a:schemeClr val="tx1"/>
                </a:solidFill>
              </a:rPr>
              <a:t/>
            </a:r>
            <a:br>
              <a:rPr lang="en-GB" sz="1800" dirty="0" smtClean="0">
                <a:solidFill>
                  <a:schemeClr val="tx1"/>
                </a:solidFill>
              </a:rPr>
            </a:br>
            <a:r>
              <a:rPr lang="en-US" sz="1800" dirty="0" smtClean="0">
                <a:solidFill>
                  <a:schemeClr val="tx1"/>
                </a:solidFill>
              </a:rPr>
              <a:t>How are the school </a:t>
            </a:r>
            <a:r>
              <a:rPr lang="en-US" sz="1800" dirty="0" err="1" smtClean="0">
                <a:solidFill>
                  <a:schemeClr val="tx1"/>
                </a:solidFill>
              </a:rPr>
              <a:t>upskilling</a:t>
            </a:r>
            <a:r>
              <a:rPr lang="en-US" sz="1800" dirty="0" smtClean="0">
                <a:solidFill>
                  <a:schemeClr val="tx1"/>
                </a:solidFill>
              </a:rPr>
              <a:t> or equipping teachers to deal with safeguarding or personal issues from pupils?</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b="1" u="sng" dirty="0" smtClean="0">
                <a:solidFill>
                  <a:schemeClr val="tx1"/>
                </a:solidFill>
              </a:rPr>
              <a:t>5. School Governors.</a:t>
            </a:r>
            <a:br>
              <a:rPr lang="en-US" sz="1800" b="1" u="sng" dirty="0" smtClean="0">
                <a:solidFill>
                  <a:schemeClr val="tx1"/>
                </a:solidFill>
              </a:rPr>
            </a:br>
            <a:r>
              <a:rPr lang="en-GB" sz="1800" dirty="0" smtClean="0">
                <a:solidFill>
                  <a:schemeClr val="tx1"/>
                </a:solidFill>
              </a:rPr>
              <a:t/>
            </a:r>
            <a:br>
              <a:rPr lang="en-GB" sz="1800" dirty="0" smtClean="0">
                <a:solidFill>
                  <a:schemeClr val="tx1"/>
                </a:solidFill>
              </a:rPr>
            </a:br>
            <a:r>
              <a:rPr lang="en-US" sz="1800" dirty="0" smtClean="0">
                <a:solidFill>
                  <a:schemeClr val="tx1"/>
                </a:solidFill>
              </a:rPr>
              <a:t>What do the Governors know about Prevent? What training have they had? The Safeguarding Governor should be involved in all training around Prevent and Safeguarding training in general.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GB" sz="1800" dirty="0" smtClean="0"/>
              <a:t/>
            </a:r>
            <a:br>
              <a:rPr lang="en-GB" sz="1800" dirty="0" smtClean="0"/>
            </a:br>
            <a:r>
              <a:rPr lang="en-US" sz="1800" dirty="0" smtClean="0"/>
              <a:t/>
            </a:r>
            <a:br>
              <a:rPr lang="en-US" sz="1800" dirty="0" smtClean="0"/>
            </a:br>
            <a:r>
              <a:rPr lang="en-US" sz="1800" dirty="0" smtClean="0"/>
              <a:t/>
            </a:r>
            <a:br>
              <a:rPr lang="en-US" sz="1800" dirty="0" smtClean="0"/>
            </a:br>
            <a:r>
              <a:rPr lang="en-GB" sz="1800" dirty="0" smtClean="0"/>
              <a:t/>
            </a:r>
            <a:br>
              <a:rPr lang="en-GB" sz="1800" dirty="0" smtClean="0"/>
            </a:br>
            <a:endParaRPr lang="en-GB" sz="1800" dirty="0"/>
          </a:p>
        </p:txBody>
      </p:sp>
    </p:spTree>
    <p:extLst>
      <p:ext uri="{BB962C8B-B14F-4D97-AF65-F5344CB8AC3E}">
        <p14:creationId xmlns:p14="http://schemas.microsoft.com/office/powerpoint/2010/main" val="1223319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1B3276C-3B12-4D12-B7E9-687E39A1160F}"/>
              </a:ext>
            </a:extLst>
          </p:cNvPr>
          <p:cNvSpPr txBox="1">
            <a:spLocks/>
          </p:cNvSpPr>
          <p:nvPr/>
        </p:nvSpPr>
        <p:spPr>
          <a:xfrm>
            <a:off x="810444" y="260648"/>
            <a:ext cx="7746063" cy="792088"/>
          </a:xfrm>
          <a:prstGeom prst="rect">
            <a:avLst/>
          </a:prstGeom>
          <a:noFill/>
          <a:ln w="38100">
            <a:noFill/>
          </a:ln>
        </p:spPr>
        <p:txBody>
          <a:bodyPr>
            <a:normAutofit fontScale="975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altLang="en-US" sz="3600" b="1" dirty="0" smtClean="0">
                <a:solidFill>
                  <a:schemeClr val="bg1"/>
                </a:solidFill>
                <a:ea typeface="MS PGothic" panose="020B0600070205080204" pitchFamily="34" charset="-128"/>
              </a:rPr>
              <a:t>WHAT </a:t>
            </a:r>
            <a:r>
              <a:rPr lang="en-US" altLang="en-US" sz="3700" b="1" dirty="0" smtClean="0">
                <a:solidFill>
                  <a:schemeClr val="bg1"/>
                </a:solidFill>
                <a:ea typeface="MS PGothic" panose="020B0600070205080204" pitchFamily="34" charset="-128"/>
              </a:rPr>
              <a:t>IS</a:t>
            </a:r>
            <a:r>
              <a:rPr lang="en-US" altLang="en-US" sz="3600" b="1" dirty="0" smtClean="0">
                <a:solidFill>
                  <a:schemeClr val="bg1"/>
                </a:solidFill>
                <a:ea typeface="MS PGothic" panose="020B0600070205080204" pitchFamily="34" charset="-128"/>
              </a:rPr>
              <a:t> PREVENT?</a:t>
            </a:r>
            <a:endParaRPr lang="en-GB" altLang="en-US" sz="3600" b="1" dirty="0">
              <a:solidFill>
                <a:schemeClr val="bg1"/>
              </a:solidFill>
              <a:ea typeface="MS PGothic" panose="020B0600070205080204" pitchFamily="34" charset="-128"/>
            </a:endParaRPr>
          </a:p>
        </p:txBody>
      </p:sp>
      <p:sp>
        <p:nvSpPr>
          <p:cNvPr id="5" name="Rectangle 3">
            <a:extLst>
              <a:ext uri="{FF2B5EF4-FFF2-40B4-BE49-F238E27FC236}">
                <a16:creationId xmlns:a16="http://schemas.microsoft.com/office/drawing/2014/main" xmlns="" id="{AD252F54-80F4-4D52-A3B4-FDB46E5A653D}"/>
              </a:ext>
            </a:extLst>
          </p:cNvPr>
          <p:cNvSpPr txBox="1">
            <a:spLocks noChangeArrowheads="1"/>
          </p:cNvSpPr>
          <p:nvPr/>
        </p:nvSpPr>
        <p:spPr bwMode="auto">
          <a:xfrm>
            <a:off x="759038" y="4365104"/>
            <a:ext cx="7848872" cy="72008"/>
          </a:xfrm>
          <a:prstGeom prst="rect">
            <a:avLst/>
          </a:prstGeom>
          <a:noFill/>
          <a:ln w="38100">
            <a:noFill/>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defRPr/>
            </a:pPr>
            <a:endParaRPr lang="en-US" sz="2800" i="1" dirty="0" smtClean="0">
              <a:solidFill>
                <a:schemeClr val="bg1"/>
              </a:solidFill>
            </a:endParaRPr>
          </a:p>
          <a:p>
            <a:pPr marL="0" indent="0" algn="ctr">
              <a:buNone/>
              <a:defRPr/>
            </a:pPr>
            <a:r>
              <a:rPr lang="en-US" sz="2800" i="1" dirty="0" smtClean="0">
                <a:solidFill>
                  <a:srgbClr val="92D050"/>
                </a:solidFill>
              </a:rPr>
              <a:t>‘</a:t>
            </a:r>
            <a:r>
              <a:rPr lang="en-US" sz="4800" i="1" dirty="0">
                <a:solidFill>
                  <a:schemeClr val="accent2"/>
                </a:solidFill>
              </a:rPr>
              <a:t/>
            </a:r>
            <a:br>
              <a:rPr lang="en-US" sz="4800" i="1" dirty="0">
                <a:solidFill>
                  <a:schemeClr val="accent2"/>
                </a:solidFill>
              </a:rPr>
            </a:br>
            <a:endParaRPr lang="en-US" sz="4800" dirty="0">
              <a:solidFill>
                <a:schemeClr val="accent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09339018"/>
              </p:ext>
            </p:extLst>
          </p:nvPr>
        </p:nvGraphicFramePr>
        <p:xfrm>
          <a:off x="683568" y="2708920"/>
          <a:ext cx="7656915" cy="2346960"/>
        </p:xfrm>
        <a:graphic>
          <a:graphicData uri="http://schemas.openxmlformats.org/drawingml/2006/table">
            <a:tbl>
              <a:tblPr firstRow="1" bandRow="1">
                <a:tableStyleId>{5C22544A-7EE6-4342-B048-85BDC9FD1C3A}</a:tableStyleId>
              </a:tblPr>
              <a:tblGrid>
                <a:gridCol w="7656915">
                  <a:extLst>
                    <a:ext uri="{9D8B030D-6E8A-4147-A177-3AD203B41FA5}">
                      <a16:colId xmlns:a16="http://schemas.microsoft.com/office/drawing/2014/main" xmlns="" val="1280629365"/>
                    </a:ext>
                  </a:extLst>
                </a:gridCol>
              </a:tblGrid>
              <a:tr h="1878904">
                <a:tc>
                  <a:txBody>
                    <a:bodyPr/>
                    <a:lstStyle/>
                    <a:p>
                      <a:endParaRPr lang="en-GB"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chemeClr val="bg1"/>
                          </a:solidFill>
                        </a:rPr>
                        <a:t>Safeguarding vulnerable people from </a:t>
                      </a:r>
                      <a:r>
                        <a:rPr lang="en-US" sz="2800" b="1" i="1" dirty="0" err="1" smtClean="0">
                          <a:solidFill>
                            <a:schemeClr val="bg1"/>
                          </a:solidFill>
                        </a:rPr>
                        <a:t>radicalisation</a:t>
                      </a:r>
                      <a:r>
                        <a:rPr lang="en-US" sz="2800" b="1" i="1" dirty="0" smtClean="0">
                          <a:solidFill>
                            <a:schemeClr val="bg1"/>
                          </a:solidFill>
                        </a:rPr>
                        <a:t> </a:t>
                      </a:r>
                      <a:br>
                        <a:rPr lang="en-US" sz="2800" b="1" i="1" dirty="0" smtClean="0">
                          <a:solidFill>
                            <a:schemeClr val="bg1"/>
                          </a:solidFill>
                        </a:rPr>
                      </a:br>
                      <a:r>
                        <a:rPr lang="en-US" sz="2800" b="1" i="1" dirty="0" smtClean="0">
                          <a:solidFill>
                            <a:schemeClr val="bg1"/>
                          </a:solidFill>
                        </a:rPr>
                        <a:t>is no different from safeguarding them from other </a:t>
                      </a:r>
                      <a:br>
                        <a:rPr lang="en-US" sz="2800" b="1" i="1" dirty="0" smtClean="0">
                          <a:solidFill>
                            <a:schemeClr val="bg1"/>
                          </a:solidFill>
                        </a:rPr>
                      </a:br>
                      <a:r>
                        <a:rPr lang="en-US" sz="2800" b="1" i="1" dirty="0" smtClean="0">
                          <a:solidFill>
                            <a:schemeClr val="bg1"/>
                          </a:solidFill>
                        </a:rPr>
                        <a:t>forms of harm</a:t>
                      </a:r>
                      <a:r>
                        <a:rPr lang="en-US" sz="2800" b="1" dirty="0" smtClean="0">
                          <a:solidFill>
                            <a:schemeClr val="bg1"/>
                          </a:solidFill>
                        </a:rPr>
                        <a:t>’</a:t>
                      </a:r>
                    </a:p>
                    <a:p>
                      <a:endParaRPr lang="en-GB"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075188673"/>
                  </a:ext>
                </a:extLst>
              </a:tr>
            </a:tbl>
          </a:graphicData>
        </a:graphic>
      </p:graphicFrame>
    </p:spTree>
    <p:extLst>
      <p:ext uri="{BB962C8B-B14F-4D97-AF65-F5344CB8AC3E}">
        <p14:creationId xmlns:p14="http://schemas.microsoft.com/office/powerpoint/2010/main" val="2538467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6250706"/>
          </a:xfrm>
        </p:spPr>
        <p:txBody>
          <a:bodyPr>
            <a:normAutofit fontScale="90000"/>
          </a:bodyPr>
          <a:lstStyle/>
          <a:p>
            <a:pPr algn="l"/>
            <a:r>
              <a:rPr lang="en-US" sz="1800" b="1" u="sng" dirty="0" smtClean="0">
                <a:solidFill>
                  <a:schemeClr val="tx1"/>
                </a:solidFill>
              </a:rPr>
              <a:t>6. Internet Safety &amp; Policies.</a:t>
            </a:r>
            <a:br>
              <a:rPr lang="en-US" sz="1800" b="1" u="sng" dirty="0" smtClean="0">
                <a:solidFill>
                  <a:schemeClr val="tx1"/>
                </a:solidFill>
              </a:rPr>
            </a:br>
            <a:r>
              <a:rPr lang="en-GB" sz="1800" dirty="0" smtClean="0">
                <a:solidFill>
                  <a:schemeClr val="tx1"/>
                </a:solidFill>
              </a:rPr>
              <a:t/>
            </a:r>
            <a:br>
              <a:rPr lang="en-GB" sz="1800" dirty="0" smtClean="0">
                <a:solidFill>
                  <a:schemeClr val="tx1"/>
                </a:solidFill>
              </a:rPr>
            </a:br>
            <a:r>
              <a:rPr lang="en-US" sz="1800" dirty="0" smtClean="0">
                <a:solidFill>
                  <a:schemeClr val="tx1"/>
                </a:solidFill>
              </a:rPr>
              <a:t>Inspectors would look for an internet safety policy, along with evidence of this policy in action.</a:t>
            </a:r>
            <a:br>
              <a:rPr lang="en-US" sz="1800" dirty="0" smtClean="0">
                <a:solidFill>
                  <a:schemeClr val="tx1"/>
                </a:solidFill>
              </a:rPr>
            </a:br>
            <a:r>
              <a:rPr lang="en-GB" sz="1800" dirty="0" smtClean="0">
                <a:solidFill>
                  <a:schemeClr val="tx1"/>
                </a:solidFill>
              </a:rPr>
              <a:t/>
            </a:r>
            <a:br>
              <a:rPr lang="en-GB" sz="1800" dirty="0" smtClean="0">
                <a:solidFill>
                  <a:schemeClr val="tx1"/>
                </a:solidFill>
              </a:rPr>
            </a:br>
            <a:r>
              <a:rPr lang="en-US" sz="1800" dirty="0" smtClean="0">
                <a:solidFill>
                  <a:schemeClr val="tx1"/>
                </a:solidFill>
              </a:rPr>
              <a:t>Other policies to ensure are in place:</a:t>
            </a:r>
            <a:br>
              <a:rPr lang="en-US" sz="1800" dirty="0" smtClean="0">
                <a:solidFill>
                  <a:schemeClr val="tx1"/>
                </a:solidFill>
              </a:rPr>
            </a:br>
            <a:r>
              <a:rPr lang="en-GB" sz="1800" dirty="0" smtClean="0">
                <a:solidFill>
                  <a:schemeClr val="tx1"/>
                </a:solidFill>
              </a:rPr>
              <a:t/>
            </a:r>
            <a:br>
              <a:rPr lang="en-GB" sz="1800" dirty="0" smtClean="0">
                <a:solidFill>
                  <a:schemeClr val="tx1"/>
                </a:solidFill>
              </a:rPr>
            </a:br>
            <a:r>
              <a:rPr lang="en-US" sz="1800" dirty="0" smtClean="0">
                <a:solidFill>
                  <a:schemeClr val="tx1"/>
                </a:solidFill>
              </a:rPr>
              <a:t>a) Visitor</a:t>
            </a:r>
            <a:r>
              <a:rPr lang="en-GB" sz="1800" dirty="0" smtClean="0">
                <a:solidFill>
                  <a:schemeClr val="tx1"/>
                </a:solidFill>
              </a:rPr>
              <a:t/>
            </a:r>
            <a:br>
              <a:rPr lang="en-GB" sz="1800" dirty="0" smtClean="0">
                <a:solidFill>
                  <a:schemeClr val="tx1"/>
                </a:solidFill>
              </a:rPr>
            </a:br>
            <a:r>
              <a:rPr lang="en-US" sz="1800" dirty="0" smtClean="0">
                <a:solidFill>
                  <a:schemeClr val="tx1"/>
                </a:solidFill>
              </a:rPr>
              <a:t>b) Use of Premises by visitors</a:t>
            </a:r>
            <a:r>
              <a:rPr lang="en-GB" sz="1800" dirty="0" smtClean="0">
                <a:solidFill>
                  <a:schemeClr val="tx1"/>
                </a:solidFill>
              </a:rPr>
              <a:t/>
            </a:r>
            <a:br>
              <a:rPr lang="en-GB" sz="1800" dirty="0" smtClean="0">
                <a:solidFill>
                  <a:schemeClr val="tx1"/>
                </a:solidFill>
              </a:rPr>
            </a:br>
            <a:r>
              <a:rPr lang="en-US" sz="1800" dirty="0" smtClean="0">
                <a:solidFill>
                  <a:schemeClr val="tx1"/>
                </a:solidFill>
              </a:rPr>
              <a:t>Inspectors will be looking for explanations from staff on how the policies work in practice, what do they actually mean? how are they implemented?</a:t>
            </a:r>
            <a:r>
              <a:rPr lang="en-GB" sz="1800" dirty="0" smtClean="0">
                <a:solidFill>
                  <a:schemeClr val="tx1"/>
                </a:solidFill>
              </a:rPr>
              <a:t/>
            </a:r>
            <a:br>
              <a:rPr lang="en-GB" sz="1800" dirty="0" smtClean="0">
                <a:solidFill>
                  <a:schemeClr val="tx1"/>
                </a:solidFill>
              </a:rPr>
            </a:br>
            <a:r>
              <a:rPr lang="en-US" sz="1800" dirty="0" smtClean="0">
                <a:solidFill>
                  <a:schemeClr val="tx1"/>
                </a:solidFill>
              </a:rPr>
              <a:t>There is not a requirement for a separate Prevent policy; however it must be mentioned and included in the Safeguarding policy. There is also no requirement for a separate Prevent action plan, if Prevent in built into the schools wider improvement/action plan.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b="1" u="sng" dirty="0" smtClean="0">
                <a:solidFill>
                  <a:schemeClr val="tx1"/>
                </a:solidFill>
              </a:rPr>
              <a:t>7. Questioning of staff.</a:t>
            </a:r>
            <a:br>
              <a:rPr lang="en-US" sz="1800" b="1" u="sng" dirty="0" smtClean="0">
                <a:solidFill>
                  <a:schemeClr val="tx1"/>
                </a:solidFill>
              </a:rPr>
            </a:br>
            <a:r>
              <a:rPr lang="en-GB" sz="1800" dirty="0" smtClean="0">
                <a:solidFill>
                  <a:schemeClr val="tx1"/>
                </a:solidFill>
              </a:rPr>
              <a:t/>
            </a:r>
            <a:br>
              <a:rPr lang="en-GB" sz="1800" dirty="0" smtClean="0">
                <a:solidFill>
                  <a:schemeClr val="tx1"/>
                </a:solidFill>
              </a:rPr>
            </a:br>
            <a:r>
              <a:rPr lang="en-US" sz="1800" dirty="0" smtClean="0">
                <a:solidFill>
                  <a:schemeClr val="tx1"/>
                </a:solidFill>
              </a:rPr>
              <a:t>Staff should be able to confidently answer questions based around-</a:t>
            </a:r>
            <a:r>
              <a:rPr lang="en-GB" sz="1800" dirty="0" smtClean="0">
                <a:solidFill>
                  <a:schemeClr val="tx1"/>
                </a:solidFill>
              </a:rPr>
              <a:t/>
            </a:r>
            <a:br>
              <a:rPr lang="en-GB" sz="1800" dirty="0" smtClean="0">
                <a:solidFill>
                  <a:schemeClr val="tx1"/>
                </a:solidFill>
              </a:rPr>
            </a:br>
            <a:r>
              <a:rPr lang="en-US" sz="1800" dirty="0" smtClean="0">
                <a:solidFill>
                  <a:schemeClr val="tx1"/>
                </a:solidFill>
              </a:rPr>
              <a:t>“What would you do if…?”</a:t>
            </a:r>
            <a:r>
              <a:rPr lang="en-GB" sz="1800" dirty="0" smtClean="0">
                <a:solidFill>
                  <a:schemeClr val="tx1"/>
                </a:solidFill>
              </a:rPr>
              <a:t/>
            </a:r>
            <a:br>
              <a:rPr lang="en-GB" sz="1800" dirty="0" smtClean="0">
                <a:solidFill>
                  <a:schemeClr val="tx1"/>
                </a:solidFill>
              </a:rPr>
            </a:br>
            <a:r>
              <a:rPr lang="en-US" sz="1800" dirty="0" smtClean="0">
                <a:solidFill>
                  <a:schemeClr val="tx1"/>
                </a:solidFill>
              </a:rPr>
              <a:t>“How do you know it’s the right thing to do?”</a:t>
            </a:r>
            <a:r>
              <a:rPr lang="en-GB" sz="1800" dirty="0" smtClean="0"/>
              <a:t/>
            </a:r>
            <a:br>
              <a:rPr lang="en-GB" sz="1800" dirty="0" smtClean="0"/>
            </a:br>
            <a:r>
              <a:rPr lang="en-GB" sz="1800" dirty="0" smtClean="0"/>
              <a:t/>
            </a:r>
            <a:br>
              <a:rPr lang="en-GB" sz="1800" dirty="0" smtClean="0"/>
            </a:br>
            <a:endParaRPr lang="en-GB" sz="1800" dirty="0"/>
          </a:p>
        </p:txBody>
      </p:sp>
    </p:spTree>
    <p:extLst>
      <p:ext uri="{BB962C8B-B14F-4D97-AF65-F5344CB8AC3E}">
        <p14:creationId xmlns:p14="http://schemas.microsoft.com/office/powerpoint/2010/main" val="900610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D964C5A-93B7-4E38-B062-1A812864657D}"/>
              </a:ext>
            </a:extLst>
          </p:cNvPr>
          <p:cNvSpPr txBox="1">
            <a:spLocks/>
          </p:cNvSpPr>
          <p:nvPr/>
        </p:nvSpPr>
        <p:spPr>
          <a:xfrm>
            <a:off x="899592" y="0"/>
            <a:ext cx="8013746" cy="709579"/>
          </a:xfrm>
          <a:prstGeom prst="rect">
            <a:avLst/>
          </a:prstGeom>
          <a:ln/>
        </p:spPr>
        <p:style>
          <a:lnRef idx="0">
            <a:schemeClr val="accent3"/>
          </a:lnRef>
          <a:fillRef idx="3">
            <a:schemeClr val="accent3"/>
          </a:fillRef>
          <a:effectRef idx="3">
            <a:schemeClr val="accent3"/>
          </a:effectRef>
          <a:fontRef idx="minor">
            <a:schemeClr val="lt1"/>
          </a:fontRef>
        </p:style>
        <p:txBody>
          <a:bodyPr>
            <a:normAutofit fontScale="97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altLang="en-US" kern="0" dirty="0">
                <a:solidFill>
                  <a:schemeClr val="tx1"/>
                </a:solidFill>
                <a:latin typeface="Calibri" panose="020F0502020204030204" pitchFamily="34" charset="0"/>
              </a:rPr>
              <a:t>Likely questions</a:t>
            </a:r>
          </a:p>
        </p:txBody>
      </p:sp>
      <p:sp>
        <p:nvSpPr>
          <p:cNvPr id="5" name="Content Placeholder 2">
            <a:extLst>
              <a:ext uri="{FF2B5EF4-FFF2-40B4-BE49-F238E27FC236}">
                <a16:creationId xmlns:a16="http://schemas.microsoft.com/office/drawing/2014/main" xmlns="" id="{FC391E2A-68A2-4C21-937A-D8725DEF0C3E}"/>
              </a:ext>
            </a:extLst>
          </p:cNvPr>
          <p:cNvSpPr txBox="1">
            <a:spLocks/>
          </p:cNvSpPr>
          <p:nvPr/>
        </p:nvSpPr>
        <p:spPr>
          <a:xfrm>
            <a:off x="604911" y="815926"/>
            <a:ext cx="8304587" cy="5781426"/>
          </a:xfrm>
          <a:prstGeom prst="rect">
            <a:avLst/>
          </a:prstGeom>
          <a:noFill/>
          <a:ln/>
        </p:spPr>
        <p:style>
          <a:lnRef idx="0">
            <a:schemeClr val="accent3"/>
          </a:lnRef>
          <a:fillRef idx="3">
            <a:schemeClr val="accent3"/>
          </a:fillRef>
          <a:effectRef idx="3">
            <a:schemeClr val="accent3"/>
          </a:effectRef>
          <a:fontRef idx="minor">
            <a:schemeClr val="lt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r>
              <a:rPr lang="en-GB" sz="2000" dirty="0"/>
              <a:t>  ‘What would you do if you had concerns about a young person being drawn into violent extremism?’ – </a:t>
            </a:r>
            <a:r>
              <a:rPr lang="en-GB" sz="2000" dirty="0">
                <a:solidFill>
                  <a:srgbClr val="136ADD"/>
                </a:solidFill>
              </a:rPr>
              <a:t>Report to DSL</a:t>
            </a:r>
          </a:p>
          <a:p>
            <a:r>
              <a:rPr lang="en-GB" sz="2000" dirty="0"/>
              <a:t> ‘How do you know this is the right course of action?’ – </a:t>
            </a:r>
            <a:r>
              <a:rPr lang="en-GB" sz="2000" dirty="0">
                <a:solidFill>
                  <a:srgbClr val="136ADD"/>
                </a:solidFill>
              </a:rPr>
              <a:t>Because it’s a safeguarding issue</a:t>
            </a:r>
          </a:p>
          <a:p>
            <a:r>
              <a:rPr lang="en-GB" sz="2000" dirty="0"/>
              <a:t>‘What are fundamental British values?’- </a:t>
            </a:r>
            <a:r>
              <a:rPr lang="en-GB" sz="2000" dirty="0">
                <a:solidFill>
                  <a:srgbClr val="136ADD"/>
                </a:solidFill>
              </a:rPr>
              <a:t>democracy, rule of law, individual liberty, mutual respect and tolerance of different faiths and beliefs.</a:t>
            </a:r>
          </a:p>
          <a:p>
            <a:r>
              <a:rPr lang="en-GB" sz="2000" dirty="0"/>
              <a:t>‘How is your school promoting fundamental British values?’ – worth considering what Ofsted refer to as the formal and informal curriculum. </a:t>
            </a:r>
            <a:r>
              <a:rPr lang="en-GB" sz="2000" dirty="0">
                <a:solidFill>
                  <a:srgbClr val="136ADD"/>
                </a:solidFill>
              </a:rPr>
              <a:t>In some schools students have been asked about what they understand by British values·  </a:t>
            </a:r>
            <a:r>
              <a:rPr lang="en-GB" sz="2000" dirty="0"/>
              <a:t>        </a:t>
            </a:r>
          </a:p>
          <a:p>
            <a:r>
              <a:rPr lang="en-GB" sz="2000" dirty="0"/>
              <a:t>One which came up really recently was ‘Do you have a Prevent risk assessment?’. This was not in reference to an individual student or concern but was more about the school as a whole. This would be covered by a Prevent checklist but with any info about issues that have arisen in a particular institution or area. </a:t>
            </a:r>
            <a:endParaRPr lang="en-GB" altLang="en-US" sz="2000" kern="0" dirty="0">
              <a:latin typeface="Calibri" panose="020F0502020204030204" pitchFamily="34" charset="0"/>
            </a:endParaRPr>
          </a:p>
        </p:txBody>
      </p:sp>
    </p:spTree>
    <p:extLst>
      <p:ext uri="{BB962C8B-B14F-4D97-AF65-F5344CB8AC3E}">
        <p14:creationId xmlns:p14="http://schemas.microsoft.com/office/powerpoint/2010/main" val="253815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53249" name="TextBox 1">
            <a:extLst>
              <a:ext uri="{FF2B5EF4-FFF2-40B4-BE49-F238E27FC236}">
                <a16:creationId xmlns:a16="http://schemas.microsoft.com/office/drawing/2014/main" xmlns="" id="{8C64EF1B-76E7-4E65-880D-175D63C6BB84}"/>
              </a:ext>
            </a:extLst>
          </p:cNvPr>
          <p:cNvSpPr txBox="1">
            <a:spLocks noChangeArrowheads="1"/>
          </p:cNvSpPr>
          <p:nvPr/>
        </p:nvSpPr>
        <p:spPr bwMode="auto">
          <a:xfrm>
            <a:off x="323557" y="1362074"/>
            <a:ext cx="8572793" cy="461664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000" dirty="0" err="1">
                <a:solidFill>
                  <a:schemeClr val="bg1"/>
                </a:solidFill>
                <a:latin typeface="+mj-lt"/>
              </a:rPr>
              <a:t>DfE</a:t>
            </a:r>
            <a:r>
              <a:rPr lang="en-GB" altLang="en-US" sz="2000" dirty="0">
                <a:solidFill>
                  <a:schemeClr val="bg1"/>
                </a:solidFill>
                <a:latin typeface="+mj-lt"/>
              </a:rPr>
              <a:t> British Values Guidance </a:t>
            </a:r>
            <a:r>
              <a:rPr lang="en-GB" altLang="en-US" sz="2000" dirty="0" smtClean="0">
                <a:solidFill>
                  <a:schemeClr val="bg1"/>
                </a:solidFill>
                <a:latin typeface="+mj-lt"/>
              </a:rPr>
              <a:t>- November </a:t>
            </a:r>
            <a:r>
              <a:rPr lang="en-GB" altLang="en-US" sz="2000" dirty="0">
                <a:solidFill>
                  <a:schemeClr val="bg1"/>
                </a:solidFill>
                <a:latin typeface="+mj-lt"/>
              </a:rPr>
              <a:t>2014</a:t>
            </a:r>
          </a:p>
          <a:p>
            <a:pPr eaLnBrk="1" hangingPunct="1">
              <a:spcBef>
                <a:spcPct val="0"/>
              </a:spcBef>
            </a:pPr>
            <a:r>
              <a:rPr lang="en-GB" altLang="en-US" sz="2000" dirty="0">
                <a:solidFill>
                  <a:schemeClr val="bg1"/>
                </a:solidFill>
                <a:latin typeface="+mj-lt"/>
              </a:rPr>
              <a:t>Independent School Standards </a:t>
            </a:r>
            <a:r>
              <a:rPr lang="en-GB" altLang="en-US" sz="2000" dirty="0" smtClean="0">
                <a:solidFill>
                  <a:schemeClr val="bg1"/>
                </a:solidFill>
                <a:latin typeface="+mj-lt"/>
              </a:rPr>
              <a:t>- January </a:t>
            </a:r>
            <a:r>
              <a:rPr lang="en-GB" altLang="en-US" sz="2000" dirty="0">
                <a:solidFill>
                  <a:schemeClr val="bg1"/>
                </a:solidFill>
                <a:latin typeface="+mj-lt"/>
              </a:rPr>
              <a:t>2015</a:t>
            </a:r>
          </a:p>
          <a:p>
            <a:pPr eaLnBrk="1" hangingPunct="1">
              <a:spcBef>
                <a:spcPct val="0"/>
              </a:spcBef>
            </a:pPr>
            <a:r>
              <a:rPr lang="en-GB" altLang="en-US" sz="2000" dirty="0">
                <a:solidFill>
                  <a:schemeClr val="bg1"/>
                </a:solidFill>
                <a:latin typeface="+mj-lt"/>
              </a:rPr>
              <a:t>OFSTED Inspection </a:t>
            </a:r>
            <a:r>
              <a:rPr lang="en-GB" altLang="en-US" sz="2000" dirty="0" smtClean="0">
                <a:solidFill>
                  <a:schemeClr val="bg1"/>
                </a:solidFill>
                <a:latin typeface="+mj-lt"/>
              </a:rPr>
              <a:t>Handbook - August </a:t>
            </a:r>
            <a:r>
              <a:rPr lang="en-GB" altLang="en-US" sz="2000" dirty="0">
                <a:solidFill>
                  <a:schemeClr val="bg1"/>
                </a:solidFill>
                <a:latin typeface="+mj-lt"/>
              </a:rPr>
              <a:t>2015</a:t>
            </a:r>
          </a:p>
          <a:p>
            <a:pPr eaLnBrk="1" hangingPunct="1">
              <a:spcBef>
                <a:spcPct val="0"/>
              </a:spcBef>
            </a:pPr>
            <a:r>
              <a:rPr lang="en-GB" altLang="en-US" sz="2000" dirty="0">
                <a:solidFill>
                  <a:schemeClr val="bg1"/>
                </a:solidFill>
                <a:latin typeface="+mj-lt"/>
              </a:rPr>
              <a:t>Counter-Extremism </a:t>
            </a:r>
            <a:r>
              <a:rPr lang="en-GB" altLang="en-US" sz="2000" dirty="0" smtClean="0">
                <a:solidFill>
                  <a:schemeClr val="bg1"/>
                </a:solidFill>
                <a:latin typeface="+mj-lt"/>
              </a:rPr>
              <a:t>Strategy</a:t>
            </a:r>
            <a:r>
              <a:rPr lang="en-GB" altLang="en-US" sz="2000" dirty="0">
                <a:solidFill>
                  <a:schemeClr val="bg1"/>
                </a:solidFill>
                <a:latin typeface="+mj-lt"/>
              </a:rPr>
              <a:t> </a:t>
            </a:r>
            <a:r>
              <a:rPr lang="en-GB" altLang="en-US" sz="2000" dirty="0" smtClean="0">
                <a:solidFill>
                  <a:schemeClr val="bg1"/>
                </a:solidFill>
                <a:latin typeface="+mj-lt"/>
              </a:rPr>
              <a:t>- October </a:t>
            </a:r>
            <a:r>
              <a:rPr lang="en-GB" altLang="en-US" sz="2000" dirty="0">
                <a:solidFill>
                  <a:schemeClr val="bg1"/>
                </a:solidFill>
                <a:latin typeface="+mj-lt"/>
              </a:rPr>
              <a:t>2015</a:t>
            </a:r>
          </a:p>
          <a:p>
            <a:pPr eaLnBrk="1" hangingPunct="1">
              <a:spcBef>
                <a:spcPct val="0"/>
              </a:spcBef>
            </a:pPr>
            <a:r>
              <a:rPr lang="en-GB" altLang="en-US" sz="2000" dirty="0">
                <a:solidFill>
                  <a:schemeClr val="bg1"/>
                </a:solidFill>
                <a:latin typeface="+mj-lt"/>
              </a:rPr>
              <a:t>Keeping Children Safe in </a:t>
            </a:r>
            <a:r>
              <a:rPr lang="en-GB" altLang="en-US" sz="2000" dirty="0" smtClean="0">
                <a:solidFill>
                  <a:schemeClr val="bg1"/>
                </a:solidFill>
                <a:latin typeface="+mj-lt"/>
              </a:rPr>
              <a:t>Education - September 2019 (Recent update)</a:t>
            </a:r>
            <a:endParaRPr lang="en-GB" altLang="en-US" sz="2000" dirty="0">
              <a:solidFill>
                <a:schemeClr val="bg1"/>
              </a:solidFill>
              <a:latin typeface="+mj-lt"/>
            </a:endParaRPr>
          </a:p>
          <a:p>
            <a:pPr eaLnBrk="1" hangingPunct="1">
              <a:spcBef>
                <a:spcPct val="0"/>
              </a:spcBef>
              <a:buFontTx/>
              <a:buNone/>
            </a:pPr>
            <a:endParaRPr lang="en-GB" altLang="en-US" sz="2400" b="1" dirty="0">
              <a:solidFill>
                <a:schemeClr val="bg1"/>
              </a:solidFill>
              <a:latin typeface="+mj-lt"/>
            </a:endParaRPr>
          </a:p>
          <a:p>
            <a:pPr eaLnBrk="1" hangingPunct="1">
              <a:spcBef>
                <a:spcPct val="0"/>
              </a:spcBef>
            </a:pPr>
            <a:r>
              <a:rPr lang="en-GB" altLang="en-US" sz="2400" b="1" dirty="0">
                <a:solidFill>
                  <a:schemeClr val="bg1"/>
                </a:solidFill>
                <a:latin typeface="+mj-lt"/>
              </a:rPr>
              <a:t>Counter Terrorism and Security Act 2015</a:t>
            </a:r>
            <a:endParaRPr lang="en-GB" altLang="en-US" sz="1200" b="1" dirty="0">
              <a:solidFill>
                <a:schemeClr val="bg1"/>
              </a:solidFill>
              <a:latin typeface="+mj-lt"/>
            </a:endParaRPr>
          </a:p>
          <a:p>
            <a:pPr lvl="1">
              <a:spcBef>
                <a:spcPts val="600"/>
              </a:spcBef>
              <a:buFont typeface="Wingdings" panose="05000000000000000000" pitchFamily="2" charset="2"/>
              <a:buChar char="ü"/>
            </a:pPr>
            <a:r>
              <a:rPr lang="en-GB" altLang="en-US" sz="2300" i="1" smtClean="0">
                <a:solidFill>
                  <a:schemeClr val="bg1"/>
                </a:solidFill>
                <a:latin typeface="+mj-lt"/>
              </a:rPr>
              <a:t>Prevent </a:t>
            </a:r>
            <a:r>
              <a:rPr lang="en-GB" altLang="en-US" sz="2300" i="1" dirty="0">
                <a:solidFill>
                  <a:schemeClr val="bg1"/>
                </a:solidFill>
                <a:latin typeface="+mj-lt"/>
              </a:rPr>
              <a:t>Duty </a:t>
            </a:r>
            <a:r>
              <a:rPr lang="en-GB" altLang="en-US" sz="2300" dirty="0">
                <a:solidFill>
                  <a:schemeClr val="bg1"/>
                </a:solidFill>
                <a:latin typeface="+mj-lt"/>
              </a:rPr>
              <a:t>puts engagement with the Prevent programme on a </a:t>
            </a:r>
            <a:r>
              <a:rPr lang="en-GB" altLang="en-US" sz="2300" dirty="0" smtClean="0">
                <a:solidFill>
                  <a:schemeClr val="bg1"/>
                </a:solidFill>
                <a:latin typeface="+mj-lt"/>
              </a:rPr>
              <a:t>statutory </a:t>
            </a:r>
            <a:r>
              <a:rPr lang="en-GB" altLang="en-US" sz="2300" dirty="0">
                <a:solidFill>
                  <a:schemeClr val="bg1"/>
                </a:solidFill>
                <a:latin typeface="+mj-lt"/>
              </a:rPr>
              <a:t>footing. </a:t>
            </a:r>
          </a:p>
          <a:p>
            <a:pPr lvl="1" eaLnBrk="1" hangingPunct="1">
              <a:spcBef>
                <a:spcPts val="600"/>
              </a:spcBef>
              <a:buFont typeface="Wingdings" panose="05000000000000000000" pitchFamily="2" charset="2"/>
              <a:buChar char="ü"/>
            </a:pPr>
            <a:r>
              <a:rPr lang="en-GB" altLang="en-US" sz="2300" dirty="0">
                <a:solidFill>
                  <a:schemeClr val="bg1"/>
                </a:solidFill>
                <a:latin typeface="+mj-lt"/>
              </a:rPr>
              <a:t>Gives certain bodies a new duty to have ‘due regard to the need to prevent people from being drawn into terrorism</a:t>
            </a:r>
            <a:r>
              <a:rPr lang="en-GB" altLang="en-US" sz="2300" i="1" dirty="0">
                <a:solidFill>
                  <a:schemeClr val="bg1"/>
                </a:solidFill>
                <a:latin typeface="+mj-lt"/>
              </a:rPr>
              <a:t>’</a:t>
            </a:r>
            <a:r>
              <a:rPr lang="en-GB" altLang="en-US" sz="2300" dirty="0">
                <a:solidFill>
                  <a:schemeClr val="bg1"/>
                </a:solidFill>
                <a:latin typeface="+mj-lt"/>
              </a:rPr>
              <a:t>. </a:t>
            </a:r>
          </a:p>
          <a:p>
            <a:pPr lvl="1" eaLnBrk="1" hangingPunct="1">
              <a:spcBef>
                <a:spcPts val="600"/>
              </a:spcBef>
              <a:buFontTx/>
              <a:buNone/>
            </a:pPr>
            <a:endParaRPr lang="en-GB" altLang="en-US" sz="1400" dirty="0">
              <a:solidFill>
                <a:schemeClr val="bg1"/>
              </a:solidFill>
              <a:latin typeface="+mj-lt"/>
            </a:endParaRPr>
          </a:p>
          <a:p>
            <a:pPr algn="ctr" eaLnBrk="1" hangingPunct="1">
              <a:spcBef>
                <a:spcPts val="600"/>
              </a:spcBef>
              <a:buFontTx/>
              <a:buNone/>
            </a:pPr>
            <a:r>
              <a:rPr lang="en-GB" altLang="en-US" sz="2000" b="1" u="sng" dirty="0">
                <a:solidFill>
                  <a:schemeClr val="bg1"/>
                </a:solidFill>
                <a:latin typeface="+mj-lt"/>
              </a:rPr>
              <a:t>Prevent should be seen in the context of your existing ‘duty of care’</a:t>
            </a:r>
          </a:p>
        </p:txBody>
      </p:sp>
      <p:sp>
        <p:nvSpPr>
          <p:cNvPr id="53250" name="Rectangle 3">
            <a:extLst>
              <a:ext uri="{FF2B5EF4-FFF2-40B4-BE49-F238E27FC236}">
                <a16:creationId xmlns:a16="http://schemas.microsoft.com/office/drawing/2014/main" xmlns="" id="{B946F35C-0939-47E8-BAA9-EFC5603F2502}"/>
              </a:ext>
            </a:extLst>
          </p:cNvPr>
          <p:cNvSpPr txBox="1">
            <a:spLocks noChangeArrowheads="1"/>
          </p:cNvSpPr>
          <p:nvPr/>
        </p:nvSpPr>
        <p:spPr bwMode="auto">
          <a:xfrm>
            <a:off x="899592" y="419379"/>
            <a:ext cx="7996758" cy="91258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GB" altLang="en-US" sz="3600" b="1" dirty="0" smtClean="0">
                <a:solidFill>
                  <a:schemeClr val="bg1"/>
                </a:solidFill>
              </a:rPr>
              <a:t>KEY LEGISLATION &amp; GUIDANCE</a:t>
            </a:r>
            <a:endParaRPr lang="en-GB" altLang="en-US" sz="3600" dirty="0">
              <a:solidFill>
                <a:schemeClr val="bg1"/>
              </a:solidFill>
            </a:endParaRPr>
          </a:p>
        </p:txBody>
      </p:sp>
    </p:spTree>
    <p:extLst>
      <p:ext uri="{BB962C8B-B14F-4D97-AF65-F5344CB8AC3E}">
        <p14:creationId xmlns:p14="http://schemas.microsoft.com/office/powerpoint/2010/main" val="408841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366" y="-178309"/>
            <a:ext cx="7990656" cy="1008112"/>
          </a:xfrm>
        </p:spPr>
        <p:txBody>
          <a:bodyPr>
            <a:normAutofit/>
          </a:bodyPr>
          <a:lstStyle/>
          <a:p>
            <a:pPr algn="ctr"/>
            <a:r>
              <a:rPr lang="en-GB" sz="3600" dirty="0" smtClean="0">
                <a:ln>
                  <a:solidFill>
                    <a:schemeClr val="tx1"/>
                  </a:solidFill>
                </a:ln>
                <a:solidFill>
                  <a:schemeClr val="bg1"/>
                </a:solidFill>
                <a:latin typeface="+mn-lt"/>
              </a:rPr>
              <a:t>CURRENT THREATS</a:t>
            </a:r>
            <a:endParaRPr lang="en-GB" sz="3600" dirty="0">
              <a:ln>
                <a:solidFill>
                  <a:schemeClr val="tx1"/>
                </a:solidFill>
              </a:ln>
              <a:solidFill>
                <a:schemeClr val="bg1"/>
              </a:solidFill>
              <a:latin typeface="+mn-lt"/>
            </a:endParaRPr>
          </a:p>
        </p:txBody>
      </p:sp>
      <p:sp>
        <p:nvSpPr>
          <p:cNvPr id="8" name="TextBox 7"/>
          <p:cNvSpPr txBox="1"/>
          <p:nvPr/>
        </p:nvSpPr>
        <p:spPr>
          <a:xfrm>
            <a:off x="171450" y="2284857"/>
            <a:ext cx="5858976" cy="461665"/>
          </a:xfrm>
          <a:prstGeom prst="rect">
            <a:avLst/>
          </a:prstGeom>
          <a:noFill/>
        </p:spPr>
        <p:txBody>
          <a:bodyPr wrap="none" rtlCol="0">
            <a:spAutoFit/>
          </a:bodyPr>
          <a:lstStyle/>
          <a:p>
            <a:pPr marL="342900" indent="-342900">
              <a:buFont typeface="Wingdings" panose="05000000000000000000" pitchFamily="2" charset="2"/>
              <a:buChar char="§"/>
            </a:pPr>
            <a:r>
              <a:rPr lang="en-GB" sz="2400" b="1" dirty="0" smtClean="0">
                <a:solidFill>
                  <a:schemeClr val="bg1"/>
                </a:solidFill>
              </a:rPr>
              <a:t> The </a:t>
            </a:r>
            <a:r>
              <a:rPr lang="en-GB" sz="2400" b="1" dirty="0" err="1" smtClean="0">
                <a:solidFill>
                  <a:schemeClr val="bg1"/>
                </a:solidFill>
              </a:rPr>
              <a:t>Identitarian</a:t>
            </a:r>
            <a:r>
              <a:rPr lang="en-GB" sz="2400" b="1" dirty="0" smtClean="0">
                <a:solidFill>
                  <a:schemeClr val="bg1"/>
                </a:solidFill>
              </a:rPr>
              <a:t> movement (Formerly GI)</a:t>
            </a:r>
            <a:endParaRPr lang="en-GB" sz="2400" b="1" dirty="0">
              <a:solidFill>
                <a:schemeClr val="bg1"/>
              </a:solidFill>
            </a:endParaRPr>
          </a:p>
        </p:txBody>
      </p:sp>
      <p:sp>
        <p:nvSpPr>
          <p:cNvPr id="9" name="TextBox 8"/>
          <p:cNvSpPr txBox="1"/>
          <p:nvPr/>
        </p:nvSpPr>
        <p:spPr>
          <a:xfrm>
            <a:off x="171450" y="2921930"/>
            <a:ext cx="8964488" cy="830997"/>
          </a:xfrm>
          <a:prstGeom prst="rect">
            <a:avLst/>
          </a:prstGeom>
          <a:noFill/>
        </p:spPr>
        <p:txBody>
          <a:bodyPr wrap="square" rtlCol="0">
            <a:spAutoFit/>
          </a:bodyPr>
          <a:lstStyle/>
          <a:p>
            <a:pPr marL="342900" indent="-342900">
              <a:buFont typeface="Wingdings" panose="05000000000000000000" pitchFamily="2" charset="2"/>
              <a:buChar char="§"/>
            </a:pPr>
            <a:r>
              <a:rPr lang="en-GB" sz="2400" b="1" dirty="0" smtClean="0">
                <a:solidFill>
                  <a:schemeClr val="bg1"/>
                </a:solidFill>
              </a:rPr>
              <a:t>Whilst ISIL has lost its stronghold there are still those that agree with its ideology. This could cause a spike in:</a:t>
            </a:r>
            <a:endParaRPr lang="en-GB" sz="2400" b="1" dirty="0">
              <a:solidFill>
                <a:schemeClr val="bg1"/>
              </a:solidFill>
            </a:endParaRPr>
          </a:p>
        </p:txBody>
      </p:sp>
      <p:sp>
        <p:nvSpPr>
          <p:cNvPr id="10" name="TextBox 9"/>
          <p:cNvSpPr txBox="1"/>
          <p:nvPr/>
        </p:nvSpPr>
        <p:spPr>
          <a:xfrm>
            <a:off x="208112" y="4797152"/>
            <a:ext cx="9165586" cy="1569660"/>
          </a:xfrm>
          <a:prstGeom prst="rect">
            <a:avLst/>
          </a:prstGeom>
          <a:noFill/>
        </p:spPr>
        <p:txBody>
          <a:bodyPr wrap="none" rtlCol="0">
            <a:spAutoFit/>
          </a:bodyPr>
          <a:lstStyle/>
          <a:p>
            <a:pPr marL="342900" indent="-342900">
              <a:buFont typeface="Wingdings" panose="05000000000000000000" pitchFamily="2" charset="2"/>
              <a:buChar char="Ø"/>
            </a:pPr>
            <a:r>
              <a:rPr lang="en-GB" sz="2400" b="1" dirty="0" smtClean="0">
                <a:solidFill>
                  <a:schemeClr val="bg1"/>
                </a:solidFill>
              </a:rPr>
              <a:t>‘Lone Actor’ attacks – Including that from the far right.  Attack in </a:t>
            </a:r>
          </a:p>
          <a:p>
            <a:r>
              <a:rPr lang="en-GB" sz="2400" b="1" dirty="0" smtClean="0">
                <a:solidFill>
                  <a:schemeClr val="bg1"/>
                </a:solidFill>
              </a:rPr>
              <a:t>Christchurch has caused a rise in violence with several mosques being </a:t>
            </a:r>
          </a:p>
          <a:p>
            <a:r>
              <a:rPr lang="en-GB" sz="2400" b="1" dirty="0" smtClean="0">
                <a:solidFill>
                  <a:schemeClr val="bg1"/>
                </a:solidFill>
              </a:rPr>
              <a:t>attacked locally. This could cause distress and worry for many </a:t>
            </a:r>
          </a:p>
          <a:p>
            <a:r>
              <a:rPr lang="en-GB" sz="2400" b="1" dirty="0" smtClean="0">
                <a:solidFill>
                  <a:schemeClr val="bg1"/>
                </a:solidFill>
              </a:rPr>
              <a:t>as we approach Ramadan. </a:t>
            </a:r>
          </a:p>
        </p:txBody>
      </p:sp>
      <p:sp>
        <p:nvSpPr>
          <p:cNvPr id="3" name="TextBox 2"/>
          <p:cNvSpPr txBox="1"/>
          <p:nvPr/>
        </p:nvSpPr>
        <p:spPr>
          <a:xfrm>
            <a:off x="179512" y="3859541"/>
            <a:ext cx="9060365" cy="830997"/>
          </a:xfrm>
          <a:prstGeom prst="rect">
            <a:avLst/>
          </a:prstGeom>
          <a:noFill/>
        </p:spPr>
        <p:txBody>
          <a:bodyPr wrap="none" rtlCol="0">
            <a:spAutoFit/>
          </a:bodyPr>
          <a:lstStyle/>
          <a:p>
            <a:pPr marL="342900" indent="-342900">
              <a:buFont typeface="Wingdings" panose="05000000000000000000" pitchFamily="2" charset="2"/>
              <a:buChar char="Ø"/>
            </a:pPr>
            <a:r>
              <a:rPr lang="en-GB" sz="2400" b="1" dirty="0" smtClean="0">
                <a:solidFill>
                  <a:schemeClr val="bg1"/>
                </a:solidFill>
              </a:rPr>
              <a:t>A call for people to fight and to rebuild their so called Islamic state.</a:t>
            </a:r>
          </a:p>
          <a:p>
            <a:r>
              <a:rPr lang="en-GB" sz="2400" b="1" dirty="0" smtClean="0">
                <a:solidFill>
                  <a:schemeClr val="bg1"/>
                </a:solidFill>
              </a:rPr>
              <a:t>Most likely destinations are Somalia, Yemen.   </a:t>
            </a:r>
            <a:endParaRPr lang="en-GB" sz="2400" b="1" dirty="0">
              <a:solidFill>
                <a:schemeClr val="bg1"/>
              </a:solidFill>
            </a:endParaRPr>
          </a:p>
        </p:txBody>
      </p:sp>
      <p:sp>
        <p:nvSpPr>
          <p:cNvPr id="4" name="TextBox 3"/>
          <p:cNvSpPr txBox="1"/>
          <p:nvPr/>
        </p:nvSpPr>
        <p:spPr>
          <a:xfrm>
            <a:off x="171450" y="1005211"/>
            <a:ext cx="8156464" cy="830997"/>
          </a:xfrm>
          <a:prstGeom prst="rect">
            <a:avLst/>
          </a:prstGeom>
          <a:noFill/>
        </p:spPr>
        <p:txBody>
          <a:bodyPr wrap="none" rtlCol="0">
            <a:spAutoFit/>
          </a:bodyPr>
          <a:lstStyle/>
          <a:p>
            <a:pPr marL="342900" indent="-342900">
              <a:buFont typeface="Wingdings" panose="05000000000000000000" pitchFamily="2" charset="2"/>
              <a:buChar char="§"/>
            </a:pPr>
            <a:r>
              <a:rPr lang="en-GB" sz="2400" b="1" dirty="0" smtClean="0">
                <a:solidFill>
                  <a:schemeClr val="bg1"/>
                </a:solidFill>
              </a:rPr>
              <a:t>Al-</a:t>
            </a:r>
            <a:r>
              <a:rPr lang="en-GB" sz="2400" b="1" dirty="0" err="1" smtClean="0">
                <a:solidFill>
                  <a:schemeClr val="bg1"/>
                </a:solidFill>
              </a:rPr>
              <a:t>Muhajiroun</a:t>
            </a:r>
            <a:r>
              <a:rPr lang="en-GB" sz="2400" b="1" dirty="0" smtClean="0">
                <a:solidFill>
                  <a:schemeClr val="bg1"/>
                </a:solidFill>
              </a:rPr>
              <a:t> , a proscribed Terrorist organisation is active </a:t>
            </a:r>
          </a:p>
          <a:p>
            <a:r>
              <a:rPr lang="en-GB" sz="2400" b="1" dirty="0" smtClean="0">
                <a:solidFill>
                  <a:schemeClr val="bg1"/>
                </a:solidFill>
              </a:rPr>
              <a:t>in Walsall..  </a:t>
            </a:r>
            <a:endParaRPr lang="en-GB"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08504" cy="1143000"/>
          </a:xfrm>
        </p:spPr>
        <p:txBody>
          <a:bodyPr>
            <a:noAutofit/>
          </a:bodyPr>
          <a:lstStyle/>
          <a:p>
            <a:r>
              <a:rPr lang="en-GB" sz="3600" dirty="0" smtClean="0">
                <a:solidFill>
                  <a:schemeClr val="bg1"/>
                </a:solidFill>
              </a:rPr>
              <a:t>WILL THE RECENT DEATH OF BAGHDADI, AND ANNOUNCEMENT OF A NEW LEADER, PROVOKE A RESPONSE? </a:t>
            </a:r>
            <a:endParaRPr lang="en-GB" sz="3600"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7934" y="1916832"/>
            <a:ext cx="6792636" cy="4525963"/>
          </a:xfrm>
        </p:spPr>
      </p:pic>
    </p:spTree>
    <p:extLst>
      <p:ext uri="{BB962C8B-B14F-4D97-AF65-F5344CB8AC3E}">
        <p14:creationId xmlns:p14="http://schemas.microsoft.com/office/powerpoint/2010/main" val="2117777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London Bridge 29</a:t>
            </a:r>
            <a:r>
              <a:rPr lang="en-GB" baseline="30000" dirty="0" smtClean="0">
                <a:solidFill>
                  <a:schemeClr val="bg1"/>
                </a:solidFill>
              </a:rPr>
              <a:t>th</a:t>
            </a:r>
            <a:r>
              <a:rPr lang="en-GB" dirty="0" smtClean="0">
                <a:solidFill>
                  <a:schemeClr val="bg1"/>
                </a:solidFill>
              </a:rPr>
              <a:t> November 2019</a:t>
            </a:r>
            <a:endParaRPr lang="en-GB" dirty="0">
              <a:solidFill>
                <a:schemeClr val="bg1"/>
              </a:solidFill>
            </a:endParaRPr>
          </a:p>
        </p:txBody>
      </p:sp>
      <p:pic>
        <p:nvPicPr>
          <p:cNvPr id="6" name="Content Placeholder 5"/>
          <p:cNvPicPr>
            <a:picLocks noGrp="1"/>
          </p:cNvPicPr>
          <p:nvPr>
            <p:ph sz="half" idx="1"/>
          </p:nvPr>
        </p:nvPicPr>
        <p:blipFill rotWithShape="1">
          <a:blip r:embed="rId3">
            <a:extLst>
              <a:ext uri="{28A0092B-C50C-407E-A947-70E740481C1C}">
                <a14:useLocalDpi xmlns:a14="http://schemas.microsoft.com/office/drawing/2010/main" val="0"/>
              </a:ext>
            </a:extLst>
          </a:blip>
          <a:srcRect l="35655"/>
          <a:stretch/>
        </p:blipFill>
        <p:spPr>
          <a:xfrm>
            <a:off x="611560" y="1599702"/>
            <a:ext cx="4039200" cy="447840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20158" y="1630170"/>
            <a:ext cx="4038600" cy="4478338"/>
          </a:xfrm>
        </p:spPr>
      </p:pic>
      <p:pic>
        <p:nvPicPr>
          <p:cNvPr id="8" name="Picture 7"/>
          <p:cNvPicPr>
            <a:picLocks/>
          </p:cNvPicPr>
          <p:nvPr/>
        </p:nvPicPr>
        <p:blipFill>
          <a:blip r:embed="rId5">
            <a:extLst>
              <a:ext uri="{28A0092B-C50C-407E-A947-70E740481C1C}">
                <a14:useLocalDpi xmlns:a14="http://schemas.microsoft.com/office/drawing/2010/main" val="0"/>
              </a:ext>
            </a:extLst>
          </a:blip>
          <a:stretch>
            <a:fillRect/>
          </a:stretch>
        </p:blipFill>
        <p:spPr>
          <a:xfrm>
            <a:off x="2483768" y="1630170"/>
            <a:ext cx="4039200" cy="4478400"/>
          </a:xfrm>
          <a:prstGeom prst="rect">
            <a:avLst/>
          </a:prstGeom>
        </p:spPr>
      </p:pic>
      <p:sp>
        <p:nvSpPr>
          <p:cNvPr id="9" name="TextBox 8"/>
          <p:cNvSpPr txBox="1"/>
          <p:nvPr/>
        </p:nvSpPr>
        <p:spPr>
          <a:xfrm>
            <a:off x="5856418" y="6136374"/>
            <a:ext cx="1366080" cy="369332"/>
          </a:xfrm>
          <a:prstGeom prst="rect">
            <a:avLst/>
          </a:prstGeom>
          <a:noFill/>
        </p:spPr>
        <p:txBody>
          <a:bodyPr wrap="none" rtlCol="0">
            <a:spAutoFit/>
          </a:bodyPr>
          <a:lstStyle/>
          <a:p>
            <a:r>
              <a:rPr lang="en-GB" dirty="0" smtClean="0">
                <a:solidFill>
                  <a:schemeClr val="bg1"/>
                </a:solidFill>
              </a:rPr>
              <a:t>Usman Khan</a:t>
            </a:r>
            <a:endParaRPr lang="en-GB" dirty="0">
              <a:solidFill>
                <a:schemeClr val="bg1"/>
              </a:solidFill>
            </a:endParaRPr>
          </a:p>
        </p:txBody>
      </p:sp>
      <p:sp>
        <p:nvSpPr>
          <p:cNvPr id="10" name="TextBox 9"/>
          <p:cNvSpPr txBox="1"/>
          <p:nvPr/>
        </p:nvSpPr>
        <p:spPr>
          <a:xfrm>
            <a:off x="3698019" y="6137296"/>
            <a:ext cx="1610697" cy="369332"/>
          </a:xfrm>
          <a:prstGeom prst="rect">
            <a:avLst/>
          </a:prstGeom>
          <a:noFill/>
        </p:spPr>
        <p:txBody>
          <a:bodyPr wrap="none" rtlCol="0">
            <a:spAutoFit/>
          </a:bodyPr>
          <a:lstStyle/>
          <a:p>
            <a:r>
              <a:rPr lang="en-GB" dirty="0" err="1" smtClean="0">
                <a:solidFill>
                  <a:schemeClr val="bg1"/>
                </a:solidFill>
              </a:rPr>
              <a:t>Nazam</a:t>
            </a:r>
            <a:r>
              <a:rPr lang="en-GB" dirty="0" smtClean="0">
                <a:solidFill>
                  <a:schemeClr val="bg1"/>
                </a:solidFill>
              </a:rPr>
              <a:t> Hussain</a:t>
            </a:r>
            <a:endParaRPr lang="en-GB" dirty="0">
              <a:solidFill>
                <a:schemeClr val="bg1"/>
              </a:solidFill>
            </a:endParaRPr>
          </a:p>
        </p:txBody>
      </p:sp>
    </p:spTree>
    <p:extLst>
      <p:ext uri="{BB962C8B-B14F-4D97-AF65-F5344CB8AC3E}">
        <p14:creationId xmlns:p14="http://schemas.microsoft.com/office/powerpoint/2010/main" val="36344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50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165" y="2766285"/>
            <a:ext cx="3703319" cy="2069327"/>
          </a:xfrm>
          <a:prstGeom prst="rect">
            <a:avLst/>
          </a:prstGeom>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2677741" y="3468702"/>
            <a:ext cx="3704400" cy="1904514"/>
          </a:xfrm>
          <a:prstGeom prst="rect">
            <a:avLst/>
          </a:prstGeom>
        </p:spPr>
      </p:pic>
      <p:sp>
        <p:nvSpPr>
          <p:cNvPr id="2" name="Title 1"/>
          <p:cNvSpPr>
            <a:spLocks noGrp="1"/>
          </p:cNvSpPr>
          <p:nvPr>
            <p:ph type="ctrTitle"/>
          </p:nvPr>
        </p:nvSpPr>
        <p:spPr>
          <a:xfrm>
            <a:off x="1143000" y="1013725"/>
            <a:ext cx="6858000" cy="912413"/>
          </a:xfrm>
        </p:spPr>
        <p:txBody>
          <a:bodyPr>
            <a:normAutofit fontScale="90000"/>
          </a:bodyPr>
          <a:lstStyle/>
          <a:p>
            <a:r>
              <a:rPr lang="en-GB" sz="4000" u="sng" dirty="0" smtClean="0">
                <a:solidFill>
                  <a:schemeClr val="bg1"/>
                </a:solidFill>
                <a:latin typeface="+mn-lt"/>
              </a:rPr>
              <a:t>CHRISTCHURCH</a:t>
            </a:r>
            <a:r>
              <a:rPr lang="en-GB" dirty="0" smtClean="0">
                <a:solidFill>
                  <a:schemeClr val="bg1"/>
                </a:solidFill>
                <a:latin typeface="Bodoni MT" panose="02070603080606020203" pitchFamily="18" charset="0"/>
              </a:rPr>
              <a:t/>
            </a:r>
            <a:br>
              <a:rPr lang="en-GB" dirty="0" smtClean="0">
                <a:solidFill>
                  <a:schemeClr val="bg1"/>
                </a:solidFill>
                <a:latin typeface="Bodoni MT" panose="02070603080606020203" pitchFamily="18" charset="0"/>
              </a:rPr>
            </a:br>
            <a:r>
              <a:rPr lang="en-GB" sz="2025" dirty="0">
                <a:latin typeface="Bodoni MT" panose="02070603080606020203" pitchFamily="18" charset="0"/>
              </a:rPr>
              <a:t>15</a:t>
            </a:r>
            <a:r>
              <a:rPr lang="en-GB" sz="2025" baseline="30000" dirty="0">
                <a:latin typeface="Bodoni MT" panose="02070603080606020203" pitchFamily="18" charset="0"/>
              </a:rPr>
              <a:t>th</a:t>
            </a:r>
            <a:r>
              <a:rPr lang="en-GB" sz="2025" dirty="0">
                <a:latin typeface="Bodoni MT" panose="02070603080606020203" pitchFamily="18" charset="0"/>
              </a:rPr>
              <a:t> March 2019</a:t>
            </a:r>
          </a:p>
        </p:txBody>
      </p:sp>
      <p:sp>
        <p:nvSpPr>
          <p:cNvPr id="3" name="Subtitle 2"/>
          <p:cNvSpPr>
            <a:spLocks noGrp="1"/>
          </p:cNvSpPr>
          <p:nvPr>
            <p:ph type="subTitle" idx="1"/>
          </p:nvPr>
        </p:nvSpPr>
        <p:spPr>
          <a:xfrm>
            <a:off x="179512" y="1688488"/>
            <a:ext cx="8784976" cy="1389931"/>
          </a:xfrm>
        </p:spPr>
        <p:txBody>
          <a:bodyPr>
            <a:noAutofit/>
          </a:bodyPr>
          <a:lstStyle/>
          <a:p>
            <a:r>
              <a:rPr lang="en-GB" sz="2000" dirty="0" smtClean="0">
                <a:solidFill>
                  <a:schemeClr val="bg1"/>
                </a:solidFill>
              </a:rPr>
              <a:t>A 28 yr. old Australian man drove to Al Noor Mosque in </a:t>
            </a:r>
            <a:r>
              <a:rPr lang="en-GB" sz="2000" dirty="0" err="1" smtClean="0">
                <a:solidFill>
                  <a:schemeClr val="bg1"/>
                </a:solidFill>
              </a:rPr>
              <a:t>Riccarton</a:t>
            </a:r>
            <a:r>
              <a:rPr lang="en-GB" sz="2000" dirty="0" smtClean="0">
                <a:solidFill>
                  <a:schemeClr val="bg1"/>
                </a:solidFill>
              </a:rPr>
              <a:t>. This male was later named as Brenton Tarrant. He was live streaming his preparation for the attack, and can be seen selecting his weapons from the boot of his car. </a:t>
            </a:r>
          </a:p>
          <a:p>
            <a:r>
              <a:rPr lang="en-GB" sz="2000" dirty="0" smtClean="0">
                <a:solidFill>
                  <a:schemeClr val="bg1"/>
                </a:solidFill>
              </a:rPr>
              <a:t>He then walks to the door of the mosque before opening fire on innocent people using the mosque. </a:t>
            </a:r>
          </a:p>
        </p:txBody>
      </p:sp>
      <p:sp>
        <p:nvSpPr>
          <p:cNvPr id="6" name="Rectangle 5"/>
          <p:cNvSpPr/>
          <p:nvPr/>
        </p:nvSpPr>
        <p:spPr>
          <a:xfrm>
            <a:off x="80011" y="966581"/>
            <a:ext cx="8954659" cy="494968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57067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44624"/>
            <a:ext cx="9144000" cy="3888431"/>
          </a:xfrm>
        </p:spPr>
        <p:txBody>
          <a:bodyPr/>
          <a:lstStyle/>
          <a:p>
            <a:pPr algn="ctr"/>
            <a:r>
              <a:rPr lang="en-GB" dirty="0" smtClean="0">
                <a:solidFill>
                  <a:schemeClr val="bg1"/>
                </a:solidFill>
                <a:latin typeface="Bahnschrift" panose="020B0502040204020203" pitchFamily="34" charset="0"/>
              </a:rPr>
              <a:t>The attacker the leaves the mosque before leaving for the Linwood Islamic centre, where he ones again opens fire on innocent people. </a:t>
            </a:r>
          </a:p>
          <a:p>
            <a:pPr algn="ctr"/>
            <a:r>
              <a:rPr lang="en-GB" dirty="0" smtClean="0">
                <a:solidFill>
                  <a:schemeClr val="bg1"/>
                </a:solidFill>
                <a:latin typeface="Bahnschrift" panose="020B0502040204020203" pitchFamily="34" charset="0"/>
              </a:rPr>
              <a:t>Casualties- </a:t>
            </a:r>
          </a:p>
          <a:p>
            <a:pPr algn="ctr"/>
            <a:r>
              <a:rPr lang="en-GB" dirty="0" smtClean="0">
                <a:solidFill>
                  <a:schemeClr val="bg1"/>
                </a:solidFill>
                <a:latin typeface="Bahnschrift" panose="020B0502040204020203" pitchFamily="34" charset="0"/>
              </a:rPr>
              <a:t>42 people killed at Al </a:t>
            </a:r>
            <a:r>
              <a:rPr lang="en-GB" dirty="0">
                <a:solidFill>
                  <a:schemeClr val="bg1"/>
                </a:solidFill>
                <a:latin typeface="Bahnschrift" panose="020B0502040204020203" pitchFamily="34" charset="0"/>
              </a:rPr>
              <a:t>N</a:t>
            </a:r>
            <a:r>
              <a:rPr lang="en-GB" dirty="0" smtClean="0">
                <a:solidFill>
                  <a:schemeClr val="bg1"/>
                </a:solidFill>
                <a:latin typeface="Bahnschrift" panose="020B0502040204020203" pitchFamily="34" charset="0"/>
              </a:rPr>
              <a:t>oor </a:t>
            </a:r>
            <a:r>
              <a:rPr lang="en-GB" dirty="0">
                <a:solidFill>
                  <a:schemeClr val="bg1"/>
                </a:solidFill>
                <a:latin typeface="Bahnschrift" panose="020B0502040204020203" pitchFamily="34" charset="0"/>
              </a:rPr>
              <a:t>M</a:t>
            </a:r>
            <a:r>
              <a:rPr lang="en-GB" dirty="0" smtClean="0">
                <a:solidFill>
                  <a:schemeClr val="bg1"/>
                </a:solidFill>
                <a:latin typeface="Bahnschrift" panose="020B0502040204020203" pitchFamily="34" charset="0"/>
              </a:rPr>
              <a:t>osque.</a:t>
            </a:r>
          </a:p>
          <a:p>
            <a:pPr algn="ctr"/>
            <a:r>
              <a:rPr lang="en-GB" dirty="0" smtClean="0">
                <a:solidFill>
                  <a:schemeClr val="bg1"/>
                </a:solidFill>
                <a:latin typeface="Bahnschrift" panose="020B0502040204020203" pitchFamily="34" charset="0"/>
              </a:rPr>
              <a:t>7 people at Linwood Islamic Centre</a:t>
            </a:r>
          </a:p>
          <a:p>
            <a:pPr algn="ctr"/>
            <a:r>
              <a:rPr lang="en-GB" dirty="0" smtClean="0">
                <a:solidFill>
                  <a:schemeClr val="bg1"/>
                </a:solidFill>
                <a:latin typeface="Bahnschrift" panose="020B0502040204020203" pitchFamily="34" charset="0"/>
              </a:rPr>
              <a:t>1 person dies later that day in hospital as a result of the injuries. </a:t>
            </a:r>
          </a:p>
          <a:p>
            <a:pPr algn="ctr"/>
            <a:endParaRPr lang="en-GB" dirty="0">
              <a:solidFill>
                <a:schemeClr val="bg1"/>
              </a:solidFill>
            </a:endParaRPr>
          </a:p>
          <a:p>
            <a:endParaRPr lang="en-GB"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8" y="3868950"/>
            <a:ext cx="4393406" cy="21817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346" y="3852192"/>
            <a:ext cx="4392900" cy="2181788"/>
          </a:xfrm>
          <a:prstGeom prst="rect">
            <a:avLst/>
          </a:prstGeom>
        </p:spPr>
      </p:pic>
      <p:sp>
        <p:nvSpPr>
          <p:cNvPr id="6" name="TextBox 5"/>
          <p:cNvSpPr txBox="1"/>
          <p:nvPr/>
        </p:nvSpPr>
        <p:spPr>
          <a:xfrm>
            <a:off x="1447535" y="6050738"/>
            <a:ext cx="1693092" cy="307777"/>
          </a:xfrm>
          <a:prstGeom prst="rect">
            <a:avLst/>
          </a:prstGeom>
          <a:noFill/>
        </p:spPr>
        <p:txBody>
          <a:bodyPr wrap="none" rtlCol="0">
            <a:spAutoFit/>
          </a:bodyPr>
          <a:lstStyle/>
          <a:p>
            <a:r>
              <a:rPr lang="en-GB" sz="1400" dirty="0" err="1">
                <a:solidFill>
                  <a:schemeClr val="bg1"/>
                </a:solidFill>
                <a:latin typeface="Bahnschrift" panose="020B0502040204020203" pitchFamily="34" charset="0"/>
              </a:rPr>
              <a:t>Mucaad</a:t>
            </a:r>
            <a:r>
              <a:rPr lang="en-GB" sz="1400" dirty="0">
                <a:solidFill>
                  <a:schemeClr val="bg1"/>
                </a:solidFill>
                <a:latin typeface="Bahnschrift" panose="020B0502040204020203" pitchFamily="34" charset="0"/>
              </a:rPr>
              <a:t> Ibrahim - 3</a:t>
            </a:r>
          </a:p>
        </p:txBody>
      </p:sp>
      <p:sp>
        <p:nvSpPr>
          <p:cNvPr id="7" name="TextBox 6"/>
          <p:cNvSpPr txBox="1"/>
          <p:nvPr/>
        </p:nvSpPr>
        <p:spPr>
          <a:xfrm>
            <a:off x="5910320" y="6033980"/>
            <a:ext cx="2129109" cy="307777"/>
          </a:xfrm>
          <a:prstGeom prst="rect">
            <a:avLst/>
          </a:prstGeom>
          <a:noFill/>
        </p:spPr>
        <p:txBody>
          <a:bodyPr wrap="none" rtlCol="0">
            <a:spAutoFit/>
          </a:bodyPr>
          <a:lstStyle/>
          <a:p>
            <a:r>
              <a:rPr lang="en-GB" sz="1400" dirty="0">
                <a:solidFill>
                  <a:schemeClr val="bg1"/>
                </a:solidFill>
                <a:latin typeface="Bahnschrift" panose="020B0502040204020203" pitchFamily="34" charset="0"/>
              </a:rPr>
              <a:t>Sayyad Ahmad Milne - 14</a:t>
            </a:r>
          </a:p>
        </p:txBody>
      </p:sp>
    </p:spTree>
    <p:extLst>
      <p:ext uri="{BB962C8B-B14F-4D97-AF65-F5344CB8AC3E}">
        <p14:creationId xmlns:p14="http://schemas.microsoft.com/office/powerpoint/2010/main" val="3428118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111364</TotalTime>
  <Words>2060</Words>
  <Application>Microsoft Office PowerPoint</Application>
  <PresentationFormat>On-screen Show (4:3)</PresentationFormat>
  <Paragraphs>293</Paragraphs>
  <Slides>31</Slides>
  <Notes>13</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Workshop to Raise Awareness of PREVENT.</vt:lpstr>
      <vt:lpstr>PowerPoint Presentation</vt:lpstr>
      <vt:lpstr>PowerPoint Presentation</vt:lpstr>
      <vt:lpstr>PowerPoint Presentation</vt:lpstr>
      <vt:lpstr>CURRENT THREATS</vt:lpstr>
      <vt:lpstr>WILL THE RECENT DEATH OF BAGHDADI, AND ANNOUNCEMENT OF A NEW LEADER, PROVOKE A RESPONSE? </vt:lpstr>
      <vt:lpstr>London Bridge 29th November 2019</vt:lpstr>
      <vt:lpstr>CHRISTCHURCH 15th March 2019</vt:lpstr>
      <vt:lpstr>PowerPoint Presentation</vt:lpstr>
      <vt:lpstr>22ND MAY 2017</vt:lpstr>
      <vt:lpstr>PREVENT  </vt:lpstr>
      <vt:lpstr>CONTEXTUAL FACTORS AND SIGNS</vt:lpstr>
      <vt:lpstr>WHAT DOES IT LOOK LIKE?</vt:lpstr>
      <vt:lpstr>PowerPoint Presentation</vt:lpstr>
      <vt:lpstr>PowerPoint Presentation</vt:lpstr>
      <vt:lpstr>PowerPoint Presentation</vt:lpstr>
      <vt:lpstr>PowerPoint Presentation</vt:lpstr>
      <vt:lpstr>PowerPoint Presentation</vt:lpstr>
      <vt:lpstr>SILENT RECRUITMENT</vt:lpstr>
      <vt:lpstr>POPULAR, BUT LESS WELL KNOWN SOCIAL NETWORKING SITES FOR HATE SPEECH AND EXTREMISM</vt:lpstr>
      <vt:lpstr> GENERATION IDENTITY     </vt:lpstr>
      <vt:lpstr>PowerPoint Presentation</vt:lpstr>
      <vt:lpstr>PowerPoint Presentation</vt:lpstr>
      <vt:lpstr>PowerPoint Presentation</vt:lpstr>
      <vt:lpstr>CHANNEL SUPPORT PACKAGES CAN INCLUDE…</vt:lpstr>
      <vt:lpstr>     Dave Chadwick        Tel no -07584 381 613 or 01922 652726  David.Chadwick@Walsall.gov.uk  LinkedIn - davidchadwick1980  Twitter - dchadwick1980</vt:lpstr>
      <vt:lpstr>   OFSTED INSPECTIONS.</vt:lpstr>
      <vt:lpstr>PowerPoint Presentation</vt:lpstr>
      <vt:lpstr>      4. What type of training is preferable to Ofsted?  WRAP is preferable, but they are looking for high quality training in all areas. Generally, throughout the meeting the Ofsted representative was cautious against leaning towards or expressing preferences, when asked if they had a checklist of what they consider best practice, they stated that they do not. It is suggested that schools have due diligence on anyone who is delivering training.   How are the school upskilling or equipping teachers to deal with safeguarding or personal issues from pupils?  5. School Governors.  What do the Governors know about Prevent? What training have they had? The Safeguarding Governor should be involved in all training around Prevent and Safeguarding training in general.          </vt:lpstr>
      <vt:lpstr>6. Internet Safety &amp; Policies.  Inspectors would look for an internet safety policy, along with evidence of this policy in action.  Other policies to ensure are in place:  a) Visitor b) Use of Premises by visitors Inspectors will be looking for explanations from staff on how the policies work in practice, what do they actually mean? how are they implemented? There is not a requirement for a separate Prevent policy; however it must be mentioned and included in the Safeguarding policy. There is also no requirement for a separate Prevent action plan, if Prevent in built into the schools wider improvement/action plan.   7. Questioning of staff.  Staff should be able to confidently answer questions based around- “What would you do if…?” “How do you know it’s the right thing to do?”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Chadwick</dc:creator>
  <cp:lastModifiedBy>st-Dakin-M</cp:lastModifiedBy>
  <cp:revision>563</cp:revision>
  <dcterms:created xsi:type="dcterms:W3CDTF">2017-01-30T14:41:02Z</dcterms:created>
  <dcterms:modified xsi:type="dcterms:W3CDTF">2020-07-10T11:05:37Z</dcterms:modified>
</cp:coreProperties>
</file>