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9"/>
  </p:notesMasterIdLst>
  <p:handoutMasterIdLst>
    <p:handoutMasterId r:id="rId40"/>
  </p:handoutMasterIdLst>
  <p:sldIdLst>
    <p:sldId id="256" r:id="rId3"/>
    <p:sldId id="477" r:id="rId4"/>
    <p:sldId id="258" r:id="rId5"/>
    <p:sldId id="259" r:id="rId6"/>
    <p:sldId id="425" r:id="rId7"/>
    <p:sldId id="479" r:id="rId8"/>
    <p:sldId id="428" r:id="rId9"/>
    <p:sldId id="451" r:id="rId10"/>
    <p:sldId id="478" r:id="rId11"/>
    <p:sldId id="486" r:id="rId12"/>
    <p:sldId id="449" r:id="rId13"/>
    <p:sldId id="448" r:id="rId14"/>
    <p:sldId id="464" r:id="rId15"/>
    <p:sldId id="470" r:id="rId16"/>
    <p:sldId id="450" r:id="rId17"/>
    <p:sldId id="483" r:id="rId18"/>
    <p:sldId id="473" r:id="rId19"/>
    <p:sldId id="461" r:id="rId20"/>
    <p:sldId id="482" r:id="rId21"/>
    <p:sldId id="454" r:id="rId22"/>
    <p:sldId id="455" r:id="rId23"/>
    <p:sldId id="456" r:id="rId24"/>
    <p:sldId id="369" r:id="rId25"/>
    <p:sldId id="370" r:id="rId26"/>
    <p:sldId id="463" r:id="rId27"/>
    <p:sldId id="462" r:id="rId28"/>
    <p:sldId id="468" r:id="rId29"/>
    <p:sldId id="431" r:id="rId30"/>
    <p:sldId id="469" r:id="rId31"/>
    <p:sldId id="433" r:id="rId32"/>
    <p:sldId id="435" r:id="rId33"/>
    <p:sldId id="410" r:id="rId34"/>
    <p:sldId id="278" r:id="rId35"/>
    <p:sldId id="396" r:id="rId36"/>
    <p:sldId id="484" r:id="rId37"/>
    <p:sldId id="397" r:id="rId3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8A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88206" autoAdjust="0"/>
  </p:normalViewPr>
  <p:slideViewPr>
    <p:cSldViewPr>
      <p:cViewPr>
        <p:scale>
          <a:sx n="100" d="100"/>
          <a:sy n="100" d="100"/>
        </p:scale>
        <p:origin x="-1944" y="-156"/>
      </p:cViewPr>
      <p:guideLst>
        <p:guide orient="horz" pos="2160"/>
        <p:guide pos="2880"/>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8B2BEAB-3916-4661-91E6-915793CADF1F}" type="datetimeFigureOut">
              <a:rPr lang="en-GB" smtClean="0"/>
              <a:pPr/>
              <a:t>28/08/2020</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6A6192C-D596-4D87-BD4A-7CFD50908B61}" type="slidenum">
              <a:rPr lang="en-GB" smtClean="0"/>
              <a:pPr/>
              <a:t>‹#›</a:t>
            </a:fld>
            <a:endParaRPr lang="en-GB"/>
          </a:p>
        </p:txBody>
      </p:sp>
    </p:spTree>
    <p:extLst>
      <p:ext uri="{BB962C8B-B14F-4D97-AF65-F5344CB8AC3E}">
        <p14:creationId xmlns:p14="http://schemas.microsoft.com/office/powerpoint/2010/main" val="1129431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991236D-26EB-41E7-9BD3-03063CAD13B7}" type="datetimeFigureOut">
              <a:rPr lang="en-GB" smtClean="0"/>
              <a:pPr/>
              <a:t>28/08/2020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8B1C96-877E-42FE-B76E-8CA2557CEB3B}" type="slidenum">
              <a:rPr lang="en-GB" smtClean="0"/>
              <a:pPr/>
              <a:t>‹#›</a:t>
            </a:fld>
            <a:endParaRPr lang="en-GB"/>
          </a:p>
        </p:txBody>
      </p:sp>
    </p:spTree>
    <p:extLst>
      <p:ext uri="{BB962C8B-B14F-4D97-AF65-F5344CB8AC3E}">
        <p14:creationId xmlns:p14="http://schemas.microsoft.com/office/powerpoint/2010/main" val="830375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D8B1C96-877E-42FE-B76E-8CA2557CEB3B}" type="slidenum">
              <a:rPr lang="en-GB" smtClean="0"/>
              <a:pPr/>
              <a:t>1</a:t>
            </a:fld>
            <a:endParaRPr lang="en-GB"/>
          </a:p>
        </p:txBody>
      </p:sp>
    </p:spTree>
    <p:extLst>
      <p:ext uri="{BB962C8B-B14F-4D97-AF65-F5344CB8AC3E}">
        <p14:creationId xmlns:p14="http://schemas.microsoft.com/office/powerpoint/2010/main" val="440649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dirty="0" smtClean="0"/>
              <a:t>Mental health – as guidance</a:t>
            </a:r>
            <a:r>
              <a:rPr lang="en-GB" baseline="0" dirty="0" smtClean="0"/>
              <a:t> is now explicit that safeguarding children’s mental health is a safeguarding responsibility staff need to understand that it is important to speak to the DSL and SENCO if they feel that a child is suffering from anxiety, stress, low mood, suicidal thoughts. Mental health can also be an indicator of other abuse within the home or contextual. </a:t>
            </a:r>
          </a:p>
          <a:p>
            <a:r>
              <a:rPr lang="en-GB" baseline="0" dirty="0" smtClean="0"/>
              <a:t>Domestic abuse – it has been reported that the incidents of domestic abuse have risen significantly during lockdown and staff need to be aware that any concerns they have should be recorded and reported to the DSL.</a:t>
            </a:r>
          </a:p>
          <a:p>
            <a:r>
              <a:rPr lang="en-GB" baseline="0" dirty="0" smtClean="0"/>
              <a:t>Young carers – it is a well known fact that children who were young carers may have taken on extra caring responsibilities during lock down. This can be due to parental mental health, siblings supporting other siblings due to disabilities etc </a:t>
            </a:r>
          </a:p>
          <a:p>
            <a:r>
              <a:rPr lang="en-GB" baseline="0" dirty="0" smtClean="0"/>
              <a:t>Children  missing from education – there will still be some families who are reluctant to send their children back to school due to fears of CV19. All children should be back in school in September 2020 and It is the responsibility of all staff to encourage attendance wherever possible.</a:t>
            </a:r>
          </a:p>
          <a:p>
            <a:r>
              <a:rPr lang="en-GB" baseline="0" dirty="0" smtClean="0"/>
              <a:t>Traumatic impact – some children will have faced trauma, trauma is not only relative to losing someone to CV19 but also the trauma of not being with their peer groups, not having the security of regular school attendance,  loss of routine, loss of friendships, being bullied/suffering unkind behaviour on social media.</a:t>
            </a:r>
          </a:p>
          <a:p>
            <a:r>
              <a:rPr lang="en-GB" baseline="0" dirty="0" smtClean="0"/>
              <a:t>Home learning frustrations- parents ability to teach and keep children focussed on learning can lead to tension and potential abuse </a:t>
            </a:r>
          </a:p>
          <a:p>
            <a:r>
              <a:rPr lang="en-GB" baseline="0" dirty="0" smtClean="0"/>
              <a:t>Increased time spent on social media – children and young people are reporting being socially isolated by their peer group on social media, increased incidents of bullying and increased risks of exploitation </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B1C96-877E-42FE-B76E-8CA2557CEB3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9067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year we</a:t>
            </a:r>
            <a:r>
              <a:rPr lang="en-GB" baseline="0" dirty="0" smtClean="0"/>
              <a:t> are adding the details of the SENCo, Designated Teacher for children who are looked after and attendance lead .</a:t>
            </a:r>
          </a:p>
          <a:p>
            <a:r>
              <a:rPr lang="en-GB" baseline="0" dirty="0" smtClean="0"/>
              <a:t>Ask all of these key staff to identify themselves and give a brief overview of the their role – this will help all staff to understand that managing safeguarding is a joint effort, that the DSL has lead responsibility for safeguarding across school but there is the wider team who all contribute. </a:t>
            </a:r>
          </a:p>
          <a:p>
            <a:r>
              <a:rPr lang="en-GB" dirty="0" smtClean="0"/>
              <a:t>Tell</a:t>
            </a:r>
            <a:r>
              <a:rPr lang="en-GB" baseline="0" dirty="0" smtClean="0"/>
              <a:t> staff about the role of the DSL, the fact that the DSL is a person in school from the senior leadership team and has to have the correct level of authority. Deputy DSL’s support the work of the DSL. </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11</a:t>
            </a:fld>
            <a:endParaRPr lang="en-GB"/>
          </a:p>
        </p:txBody>
      </p:sp>
    </p:spTree>
    <p:extLst>
      <p:ext uri="{BB962C8B-B14F-4D97-AF65-F5344CB8AC3E}">
        <p14:creationId xmlns:p14="http://schemas.microsoft.com/office/powerpoint/2010/main" val="322892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smtClean="0"/>
              <a:t>Explain that all staff have a role to play in safeguarding. Everyone needs to be alert and report concerns, and everyone should always act in the best interests of the child.</a:t>
            </a:r>
          </a:p>
          <a:p>
            <a:r>
              <a:rPr lang="en-GB" dirty="0" smtClean="0"/>
              <a:t>Ask staff to suggest how each individual on the slide may play a role</a:t>
            </a:r>
          </a:p>
          <a:p>
            <a:r>
              <a:rPr lang="en-GB" dirty="0" smtClean="0"/>
              <a:t>Clarify and expand on their suggestions, making sure you cover the following for each individual:</a:t>
            </a:r>
          </a:p>
          <a:p>
            <a:r>
              <a:rPr lang="en-GB" dirty="0" smtClean="0"/>
              <a:t>Lunchtime supervisors: may notice physical signs of abuse, spot changes in behaviour that cause concern, notice worrisome eating habits, witness peer-on-peer abuse, be seen as a trusted adult who children feel comfortable talking to</a:t>
            </a:r>
          </a:p>
          <a:p>
            <a:r>
              <a:rPr lang="en-GB" dirty="0" smtClean="0"/>
              <a:t>SENCo – maintain records for children whose behaviour and potential</a:t>
            </a:r>
            <a:r>
              <a:rPr lang="en-GB" baseline="0" dirty="0" smtClean="0"/>
              <a:t> mental health is a concern. The SENCo will communicate with the wider safeguarding team to share actions and support children are receiving.</a:t>
            </a:r>
            <a:endParaRPr lang="en-GB" dirty="0" smtClean="0"/>
          </a:p>
          <a:p>
            <a:r>
              <a:rPr lang="en-GB" dirty="0" smtClean="0"/>
              <a:t>Attendance leads – monitor patterns of attendance in schools and are able to identify emerging issues with attending</a:t>
            </a:r>
            <a:r>
              <a:rPr lang="en-GB" baseline="0" dirty="0" smtClean="0"/>
              <a:t> school, the attendance lead will meet regularly with the wider safeguarding team to explore safeguarding concerns and potential associations to children not being seen in school</a:t>
            </a:r>
            <a:endParaRPr lang="en-GB" dirty="0" smtClean="0"/>
          </a:p>
          <a:p>
            <a:r>
              <a:rPr lang="en-GB" dirty="0" smtClean="0"/>
              <a:t>Designated safeguarding leads (DSLs) and deputies: provide safeguarding support to staff and stay on top of emerging issues, co-ordinate action where concerns are reported, work with services such as children’s social care and the police as needed</a:t>
            </a:r>
          </a:p>
          <a:p>
            <a:r>
              <a:rPr lang="en-GB" dirty="0" smtClean="0"/>
              <a:t>Governors – have a lead responsibility</a:t>
            </a:r>
            <a:r>
              <a:rPr lang="en-GB" baseline="0" dirty="0" smtClean="0"/>
              <a:t> to ensure that all children who are identified as vulnerable are getting the right support in school and they are able to learn and achieve due to robust safeguarding structures and communication between key safeguarding staff </a:t>
            </a:r>
            <a:endParaRPr lang="en-GB" dirty="0" smtClean="0"/>
          </a:p>
          <a:p>
            <a:r>
              <a:rPr lang="en-GB" dirty="0" smtClean="0"/>
              <a:t>Make the point that everyone in the room has a responsibility to provide a safe environment in which children can learn. All staff are in a position to identify concerns about a child early, make sure they get the help they need, and help to prevent their situation from getting worse. (This is known as ‘early help’)</a:t>
            </a:r>
          </a:p>
          <a:p>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12</a:t>
            </a:fld>
            <a:endParaRPr lang="en-GB"/>
          </a:p>
        </p:txBody>
      </p:sp>
    </p:spTree>
    <p:extLst>
      <p:ext uri="{BB962C8B-B14F-4D97-AF65-F5344CB8AC3E}">
        <p14:creationId xmlns:p14="http://schemas.microsoft.com/office/powerpoint/2010/main" val="1765097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Please use KCSIE to explain your</a:t>
            </a:r>
            <a:r>
              <a:rPr lang="en-GB" baseline="0" dirty="0" smtClean="0"/>
              <a:t> role, why it is so important to make you aware of concerns they may have and be explicit regarding the importance of sharing information with you as you keep a chronology of every child anyone is worried about. Also, what systems you use (i.e. CPOMS, paper concern forms etc). You need to make it clear that anyone can make a referral into Childrens Services but that your school requirement is that they consult with you as they will not know what other information you hold for that child, and the culture of the school is based on a coordinated approach to safeguarding as no one person can safeguard a child. Also explain that it is not always possible to share what has happened with their referral to you due to the confidentiality of the child and family. It is also important that the message of early help early on is the focus of your school – the next slide supports this. </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B1C96-877E-42FE-B76E-8CA2557CEB3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48211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The DSL and where possible the deputy DSL’s need to explain their role to all staff and make sure all staff know that it is vital that any concerns about children and young people are reported. Also point out that if their concern is of a serious nature then staff should NOT rely on safeguarding recording alone and must locate the DSL or deputy DSL to share that they have a serious safeguarding concern/disclosure from a child that needs to be dealt with immediately. </a:t>
            </a:r>
            <a:r>
              <a:rPr lang="en-GB" b="1" baseline="0" dirty="0" smtClean="0"/>
              <a:t>PLEASE ASK STAFF AT THIS POINT FOR EXAMPLES OF WHAT TYPE OF CONCERNS WOULD PROMPT THEM TO LOCATE THE DSL IMMEDIATLEY.</a:t>
            </a:r>
          </a:p>
          <a:p>
            <a:r>
              <a:rPr lang="en-GB" b="1" baseline="0" dirty="0" smtClean="0"/>
              <a:t>The DSL should give an overview of a case they have managed, how the concern was shared, what was known about family history, whether they made contact with parents, what other agencies were contacted to identify additional worries, were they referred to MASH, what was the outcome, did your schools safeguarding arrangements make a difference in supporting the child etc …</a:t>
            </a:r>
          </a:p>
          <a:p>
            <a:endParaRPr lang="en-GB"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B1C96-877E-42FE-B76E-8CA2557CEB3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635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lnSpcReduction="10000"/>
          </a:bodyPr>
          <a:lstStyle/>
          <a:p>
            <a:pPr marL="171450" indent="-171450">
              <a:buFont typeface="Webdings" panose="05030102010509060703" pitchFamily="18" charset="2"/>
              <a:buChar char=""/>
              <a:defRPr/>
            </a:pPr>
            <a:r>
              <a:rPr lang="en-GB" dirty="0" smtClean="0"/>
              <a:t>This</a:t>
            </a:r>
            <a:r>
              <a:rPr lang="en-GB" baseline="0" dirty="0" smtClean="0"/>
              <a:t> slide has been updated with the aim of generating some discussion (as ever it is not about whether people get it right or wrong).</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altLang="en-US" sz="1350" b="1" i="0" u="none" strike="noStrike" kern="1200" cap="none" spc="0" normalizeH="0" baseline="0" noProof="0" dirty="0" smtClean="0">
                <a:ln>
                  <a:noFill/>
                </a:ln>
                <a:solidFill>
                  <a:srgbClr val="FF1F64"/>
                </a:solidFill>
                <a:effectLst/>
                <a:uLnTx/>
                <a:uFillTx/>
                <a:latin typeface="Arial" panose="020B0604020202020204" pitchFamily="34" charset="0"/>
                <a:ea typeface="+mn-ea"/>
                <a:cs typeface="Arial" panose="020B0604020202020204" pitchFamily="34" charset="0"/>
              </a:rPr>
              <a:t>Do you think girls or boys are more likely to be at risk? – ANSWER - </a:t>
            </a:r>
            <a:r>
              <a:rPr lang="en-GB" sz="1400" b="0" i="0" u="none" strike="noStrike" baseline="0" dirty="0" smtClean="0">
                <a:solidFill>
                  <a:srgbClr val="000000"/>
                </a:solidFill>
                <a:latin typeface="Arial" panose="020B0604020202020204" pitchFamily="34" charset="0"/>
              </a:rPr>
              <a:t>Boys are slightly more likely to be in need than girls but this is marginal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altLang="en-US" sz="1350" b="1" i="0" u="none" strike="noStrike" kern="1200" cap="none" spc="0" normalizeH="0" baseline="0" noProof="0" dirty="0" smtClean="0">
                <a:ln>
                  <a:noFill/>
                </a:ln>
                <a:solidFill>
                  <a:srgbClr val="7030A0"/>
                </a:solidFill>
                <a:effectLst/>
                <a:uLnTx/>
                <a:uFillTx/>
                <a:latin typeface="Arial" panose="020B0604020202020204" pitchFamily="34" charset="0"/>
                <a:ea typeface="+mn-ea"/>
                <a:cs typeface="Arial" panose="020B0604020202020204" pitchFamily="34" charset="0"/>
              </a:rPr>
              <a:t>Which agency do you think makes the most referrals to Childrens Services for children in need? – ANSWER – </a:t>
            </a:r>
            <a:r>
              <a:rPr kumimoji="0" lang="en-GB" altLang="en-US" sz="1350" b="0" i="0" u="none" strike="noStrike" kern="1200" cap="none" spc="0" normalizeH="0" baseline="0" noProof="0" dirty="0" smtClean="0">
                <a:ln>
                  <a:noFill/>
                </a:ln>
                <a:solidFill>
                  <a:srgbClr val="7030A0"/>
                </a:solidFill>
                <a:effectLst/>
                <a:uLnTx/>
                <a:uFillTx/>
                <a:latin typeface="Arial" panose="020B0604020202020204" pitchFamily="34" charset="0"/>
                <a:ea typeface="+mn-ea"/>
                <a:cs typeface="Arial" panose="020B0604020202020204" pitchFamily="34" charset="0"/>
              </a:rPr>
              <a:t>Police (29%), schools (18%), health (15%)</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altLang="en-US" sz="1350" b="1" i="0" u="none" strike="noStrike" kern="1200" cap="none" spc="0" normalizeH="0" baseline="0" noProof="0" dirty="0" smtClean="0">
                <a:ln>
                  <a:noFill/>
                </a:ln>
                <a:solidFill>
                  <a:srgbClr val="7030A0"/>
                </a:solidFill>
                <a:effectLst/>
                <a:uLnTx/>
                <a:uFillTx/>
                <a:latin typeface="Arial" panose="020B0604020202020204" pitchFamily="34" charset="0"/>
                <a:ea typeface="+mn-ea"/>
                <a:cs typeface="Arial" panose="020B0604020202020204" pitchFamily="34" charset="0"/>
              </a:rPr>
              <a:t>What do you think is the primary need for children referred as being in need or at risk of harm? – ANSWER - </a:t>
            </a:r>
            <a:r>
              <a:rPr lang="en-GB" sz="1400" b="0" i="0" u="none" strike="noStrike" baseline="0" dirty="0" smtClean="0">
                <a:solidFill>
                  <a:srgbClr val="000000"/>
                </a:solidFill>
                <a:latin typeface="Arial" panose="020B0604020202020204" pitchFamily="34" charset="0"/>
              </a:rPr>
              <a:t>54% of children in need at 31</a:t>
            </a:r>
            <a:r>
              <a:rPr lang="en-GB" sz="1000" b="0" i="0" u="none" strike="noStrike" baseline="0" dirty="0" smtClean="0">
                <a:solidFill>
                  <a:srgbClr val="000000"/>
                </a:solidFill>
                <a:latin typeface="Arial" panose="020B0604020202020204" pitchFamily="34" charset="0"/>
              </a:rPr>
              <a:t>st </a:t>
            </a:r>
            <a:r>
              <a:rPr lang="en-GB" sz="1400" b="0" i="0" u="none" strike="noStrike" baseline="0" dirty="0" smtClean="0">
                <a:solidFill>
                  <a:srgbClr val="000000"/>
                </a:solidFill>
                <a:latin typeface="Arial" panose="020B0604020202020204" pitchFamily="34" charset="0"/>
              </a:rPr>
              <a:t>March 2019 had abuse or neglect recorded as their primary need, the next highest vulnerabilities were family dysfunction (15%) and a child's disability (as in SEN not only physical disabilities) was 8%.. We do not yet have the figures for year ending March 2020.</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altLang="en-US" sz="1350" b="1" i="0" u="none" strike="noStrike" kern="1200" cap="none" spc="0" normalizeH="0" baseline="0" noProof="0" dirty="0" smtClean="0">
                <a:ln>
                  <a:noFill/>
                </a:ln>
                <a:solidFill>
                  <a:srgbClr val="7030A0"/>
                </a:solidFill>
                <a:effectLst/>
                <a:uLnTx/>
                <a:uFillTx/>
                <a:latin typeface="Arial" panose="020B0604020202020204" pitchFamily="34" charset="0"/>
                <a:ea typeface="+mn-ea"/>
                <a:cs typeface="Arial" panose="020B0604020202020204" pitchFamily="34" charset="0"/>
              </a:rPr>
              <a:t>How many calls do you think </a:t>
            </a:r>
            <a:r>
              <a:rPr kumimoji="0" lang="en-GB" altLang="en-US" sz="1350" b="1" i="0" u="none" strike="noStrike" kern="1200" cap="none" spc="0" normalizeH="0" baseline="0" noProof="0" dirty="0" err="1" smtClean="0">
                <a:ln>
                  <a:noFill/>
                </a:ln>
                <a:solidFill>
                  <a:srgbClr val="7030A0"/>
                </a:solidFill>
                <a:effectLst/>
                <a:uLnTx/>
                <a:uFillTx/>
                <a:latin typeface="Arial" panose="020B0604020202020204" pitchFamily="34" charset="0"/>
                <a:ea typeface="+mn-ea"/>
                <a:cs typeface="Arial" panose="020B0604020202020204" pitchFamily="34" charset="0"/>
              </a:rPr>
              <a:t>Childline</a:t>
            </a:r>
            <a:r>
              <a:rPr kumimoji="0" lang="en-GB" altLang="en-US" sz="1350" b="1" i="0" u="none" strike="noStrike" kern="1200" cap="none" spc="0" normalizeH="0" baseline="0" noProof="0" dirty="0" smtClean="0">
                <a:ln>
                  <a:noFill/>
                </a:ln>
                <a:solidFill>
                  <a:srgbClr val="7030A0"/>
                </a:solidFill>
                <a:effectLst/>
                <a:uLnTx/>
                <a:uFillTx/>
                <a:latin typeface="Arial" panose="020B0604020202020204" pitchFamily="34" charset="0"/>
                <a:ea typeface="+mn-ea"/>
                <a:cs typeface="Arial" panose="020B0604020202020204" pitchFamily="34" charset="0"/>
              </a:rPr>
              <a:t> took between</a:t>
            </a:r>
            <a:r>
              <a:rPr kumimoji="0" lang="en-GB" sz="1400" b="1" i="0" u="none" strike="noStrike" kern="1200" cap="none" spc="0" normalizeH="0" baseline="0" noProof="0" dirty="0" smtClean="0">
                <a:ln>
                  <a:noFill/>
                </a:ln>
                <a:solidFill>
                  <a:srgbClr val="7030A0"/>
                </a:solidFill>
                <a:effectLst/>
                <a:uLnTx/>
                <a:uFillTx/>
                <a:latin typeface="+mn-lt"/>
                <a:ea typeface="+mn-ea"/>
                <a:cs typeface="+mn-cs"/>
              </a:rPr>
              <a:t> 19 March 2020 and 8 April 2020</a:t>
            </a:r>
            <a:r>
              <a:rPr kumimoji="0" lang="en-GB" sz="1350" b="1" i="0" u="none" strike="noStrike" kern="1200" cap="none" spc="0" normalizeH="0" baseline="0" noProof="0" dirty="0" smtClean="0">
                <a:ln>
                  <a:noFill/>
                </a:ln>
                <a:solidFill>
                  <a:srgbClr val="7030A0"/>
                </a:solidFill>
                <a:effectLst/>
                <a:uLnTx/>
                <a:uFillTx/>
                <a:latin typeface="Arial" panose="020B0604020202020204" pitchFamily="34" charset="0"/>
                <a:ea typeface="+mn-ea"/>
                <a:cs typeface="Arial" panose="020B0604020202020204" pitchFamily="34" charset="0"/>
              </a:rPr>
              <a:t>? – ANSWER - </a:t>
            </a:r>
            <a:r>
              <a:rPr lang="en-GB" sz="1400" b="0" dirty="0" smtClean="0">
                <a:effectLst/>
                <a:latin typeface="GuardianTextEgyptian"/>
              </a:rPr>
              <a:t>There has been a sharp rise in the number of calls to </a:t>
            </a:r>
            <a:r>
              <a:rPr lang="en-GB" sz="1400" b="0" dirty="0" err="1" smtClean="0">
                <a:effectLst/>
                <a:latin typeface="GuardianTextEgyptian"/>
              </a:rPr>
              <a:t>ChildLine</a:t>
            </a:r>
            <a:r>
              <a:rPr lang="en-GB" sz="1400" b="0" dirty="0" smtClean="0">
                <a:effectLst/>
                <a:latin typeface="GuardianTextEgyptian"/>
              </a:rPr>
              <a:t> from distressed young people struggling to deal with the Covid-19 pandemic and its impact on their lives. More than three in five (63%) of coronavirus counselling sessions were with girls, and almost two in five (37%) were children aged 12-15. Between 19</a:t>
            </a:r>
            <a:r>
              <a:rPr lang="en-GB" sz="1400" b="0" baseline="30000" dirty="0" smtClean="0">
                <a:effectLst/>
                <a:latin typeface="GuardianTextEgyptian"/>
              </a:rPr>
              <a:t>th</a:t>
            </a:r>
            <a:r>
              <a:rPr lang="en-GB" sz="1400" b="0" dirty="0" smtClean="0">
                <a:effectLst/>
                <a:latin typeface="GuardianTextEgyptian"/>
              </a:rPr>
              <a:t> March</a:t>
            </a:r>
            <a:r>
              <a:rPr lang="en-GB" sz="1400" b="0" baseline="0" dirty="0" smtClean="0">
                <a:effectLst/>
                <a:latin typeface="GuardianTextEgyptian"/>
              </a:rPr>
              <a:t> and 8</a:t>
            </a:r>
            <a:r>
              <a:rPr lang="en-GB" sz="1400" b="0" baseline="30000" dirty="0" smtClean="0">
                <a:effectLst/>
                <a:latin typeface="GuardianTextEgyptian"/>
              </a:rPr>
              <a:t>th</a:t>
            </a:r>
            <a:r>
              <a:rPr lang="en-GB" sz="1400" b="0" baseline="0" dirty="0" smtClean="0">
                <a:effectLst/>
                <a:latin typeface="GuardianTextEgyptian"/>
              </a:rPr>
              <a:t> April  1,700 counselling sessions there were </a:t>
            </a:r>
            <a:r>
              <a:rPr lang="en-GB" sz="1400" b="1" dirty="0" smtClean="0">
                <a:effectLst/>
              </a:rPr>
              <a:t>1,700 counselling sessions</a:t>
            </a:r>
            <a:r>
              <a:rPr lang="en-GB" sz="1400" b="0" dirty="0" smtClean="0">
                <a:effectLst/>
              </a:rPr>
              <a:t>;</a:t>
            </a:r>
            <a:r>
              <a:rPr lang="en-GB" sz="1400" b="0" baseline="0" dirty="0" smtClean="0">
                <a:effectLst/>
              </a:rPr>
              <a:t> there is s concern that some children will have not got through as 30% of counsellors were unwell or self isolating. </a:t>
            </a:r>
            <a:endParaRPr kumimoji="0" lang="en-GB" altLang="en-US" sz="1350" b="1" i="0" u="none" strike="noStrike" kern="1200" cap="none" spc="0" normalizeH="0" baseline="0" noProof="0" dirty="0" smtClean="0">
              <a:ln>
                <a:noFill/>
              </a:ln>
              <a:solidFill>
                <a:srgbClr val="7030A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n-GB" sz="1400" b="0" i="0" u="none" strike="noStrike" baseline="0" dirty="0" smtClean="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GB" altLang="en-US" sz="1350" b="0" i="0" u="none" strike="noStrike" kern="1200" cap="none" spc="0" normalizeH="0" baseline="0" noProof="0" dirty="0" smtClean="0">
              <a:ln>
                <a:noFill/>
              </a:ln>
              <a:solidFill>
                <a:srgbClr val="12263F"/>
              </a:solidFill>
              <a:effectLst/>
              <a:uLnTx/>
              <a:uFillTx/>
              <a:latin typeface="Arial" panose="020B0604020202020204" pitchFamily="34" charset="0"/>
              <a:ea typeface="+mn-ea"/>
              <a:cs typeface="Arial" panose="020B0604020202020204" pitchFamily="34" charset="0"/>
            </a:endParaRPr>
          </a:p>
          <a:p>
            <a:pPr marL="171450" indent="-171450">
              <a:buFont typeface="Webdings" panose="05030102010509060703" pitchFamily="18" charset="2"/>
              <a:buChar char=""/>
              <a:defRPr/>
            </a:pPr>
            <a:endParaRPr lang="en-GB"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511E18F-1D33-4A81-953A-650F696E978A}" type="slidenum">
              <a:rPr lang="en-US" altLang="en-US" smtClean="0"/>
              <a:pPr fontAlgn="base">
                <a:spcBef>
                  <a:spcPct val="0"/>
                </a:spcBef>
                <a:spcAft>
                  <a:spcPct val="0"/>
                </a:spcAft>
              </a:pPr>
              <a:t>15</a:t>
            </a:fld>
            <a:endParaRPr lang="en-US" altLang="en-US" smtClean="0"/>
          </a:p>
        </p:txBody>
      </p:sp>
    </p:spTree>
    <p:extLst>
      <p:ext uri="{BB962C8B-B14F-4D97-AF65-F5344CB8AC3E}">
        <p14:creationId xmlns:p14="http://schemas.microsoft.com/office/powerpoint/2010/main" val="2612859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ebdings" panose="05030102010509060703" pitchFamily="18" charset="2"/>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For this slide can you add your picture of how many children are deemed to be “vulnerable in school” and the contexts of the vulnerability as each school is so different. I.E. it may be a sharp increase in parents reporting concerns for their children's behaviour, families who have lost income and are living in poverty (point out this doesn’t necessarily mean they are in need of safeguarding), reports from the Police shared with school, increase in operation Encompass notifications, children missing (risks of exploitation,  mental health concerns due to CV19 trauma etc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etc</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16</a:t>
            </a:fld>
            <a:endParaRPr lang="en-GB"/>
          </a:p>
        </p:txBody>
      </p:sp>
    </p:spTree>
    <p:extLst>
      <p:ext uri="{BB962C8B-B14F-4D97-AF65-F5344CB8AC3E}">
        <p14:creationId xmlns:p14="http://schemas.microsoft.com/office/powerpoint/2010/main" val="30472764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mn-lt"/>
                <a:ea typeface="+mn-ea"/>
                <a:cs typeface="+mn-cs"/>
              </a:rPr>
              <a:t>I have purposely left ages/needs from the scenario as they should be examples of your key stages, so please put an age in wherever you deem useful. When staff are responding ask them to consider whether the behaviour is unusual, whether they would record and report it, whether it makes a difference if the child has additional needs etc.</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mn-lt"/>
                <a:ea typeface="+mn-ea"/>
                <a:cs typeface="+mn-cs"/>
              </a:rPr>
              <a:t>Dad tells you his son smashed a glass in temper …….. Is this unusual behaviour, what led up to this happening, was anyone hurt, what was his sons reaction afterwards etc, report and record to the DSL/safeguarding team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mn-lt"/>
                <a:ea typeface="+mn-ea"/>
                <a:cs typeface="+mn-cs"/>
              </a:rPr>
              <a:t>A pupil tells you they were not in on a particular day as they were visiting their Mom in prison …… were school aware that Mom was in prison, what is the impact on the child, speak to the person who is looking after them whilst their Mom is in prison, report and record to the DSL/safeguarding team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mn-lt"/>
                <a:ea typeface="+mn-ea"/>
                <a:cs typeface="+mn-cs"/>
              </a:rPr>
              <a:t>A pupil tells you the police were at their house during lock down as their parents had a fight …… report and record immediately to the DSL/safeguarding team, they may be aware as school may have been contacted</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mn-lt"/>
                <a:ea typeface="+mn-ea"/>
                <a:cs typeface="+mn-cs"/>
              </a:rPr>
              <a:t>A pupil starts to show unusual signs of anxiety, they are very tearful and are not communicating with their peer group …… mental health is everyone's responsibility, talk to the child about how they are feeling (it is OK to not be OK), record and report your concerns to the DSL/safeguarding team.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mn-lt"/>
                <a:ea typeface="+mn-ea"/>
                <a:cs typeface="+mn-cs"/>
              </a:rPr>
              <a:t>A staff colleague tells you that during lockdown they felt as though they could not cope with their own children ….. Their children may mot attend your school but safeguarding is everyone's responsibility TRAINER – PLEASE EXPLAIN HERE WHAT YOU WOULD EXPECT YOUR STAFF TO DO I.E. EXPLORE MORE, MAINTAIN CONFIDENTIALITY, REMAIN OPEN MINDED, WOULD YOU WANT TO KNOW – IMPORTANTLY REMIND ALL STAFF THAT YOU EITHER HAVE A TRAINED MENTAL HEALTH FIRST AIDER FOR ADULTS OR IF YOU HAVE NOT YET COMPLETED THE TRAINING WHO CAN HELP IN SCHOOL</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smtClean="0">
              <a:ln>
                <a:noFill/>
              </a:ln>
              <a:solidFill>
                <a:prstClr val="black"/>
              </a:solidFill>
              <a:effectLst/>
              <a:uLnTx/>
              <a:uFillTx/>
              <a:latin typeface="+mn-lt"/>
              <a:ea typeface="+mn-ea"/>
              <a:cs typeface="+mn-cs"/>
            </a:endParaRPr>
          </a:p>
          <a:p>
            <a:endParaRPr lang="en-GB" baseline="0" dirty="0" smtClean="0"/>
          </a:p>
          <a:p>
            <a:endParaRPr lang="en-GB" baseline="0" dirty="0" smtClean="0"/>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17</a:t>
            </a:fld>
            <a:endParaRPr lang="en-GB"/>
          </a:p>
        </p:txBody>
      </p:sp>
    </p:spTree>
    <p:extLst>
      <p:ext uri="{BB962C8B-B14F-4D97-AF65-F5344CB8AC3E}">
        <p14:creationId xmlns:p14="http://schemas.microsoft.com/office/powerpoint/2010/main" val="34118502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Please provide part 1 to all staff, we have outlined the most significant change –</a:t>
            </a:r>
            <a:r>
              <a:rPr lang="en-GB" baseline="0" dirty="0" smtClean="0"/>
              <a:t> mental health and wellbeing of children. There will (as usual) be an assessment of learning provided for this course. </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B1C96-877E-42FE-B76E-8CA2557CEB3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50713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Answer is 28</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B1C96-877E-42FE-B76E-8CA2557CEB3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42468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is a new slide that is designed to reflect the exceptional circumstances that we are living through as we need to be aware that the safeguarding and protection of children and young people may look different. Some staff will have faced trauma and loss themselves so it is important to set the context and help all staff to understand that many people will have suffered in some way but that we still all have the responsibility to safeguard children and young people. Resilient and open minded staff will consequentially be able to care for children. </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2</a:t>
            </a:fld>
            <a:endParaRPr lang="en-GB"/>
          </a:p>
        </p:txBody>
      </p:sp>
    </p:spTree>
    <p:extLst>
      <p:ext uri="{BB962C8B-B14F-4D97-AF65-F5344CB8AC3E}">
        <p14:creationId xmlns:p14="http://schemas.microsoft.com/office/powerpoint/2010/main" val="31995828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Reporting concerns</a:t>
            </a:r>
            <a:r>
              <a:rPr lang="en-GB" baseline="0" dirty="0" smtClean="0"/>
              <a:t> about children and young people should be a straight forward process for schools where safeguarding is high on the agenda and embedded into all aspects of school practice. Can staff tell you what the 6 R’s are? </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B1C96-877E-42FE-B76E-8CA2557CEB3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951797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D8B1C96-877E-42FE-B76E-8CA2557CEB3B}" type="slidenum">
              <a:rPr lang="en-GB" smtClean="0"/>
              <a:pPr/>
              <a:t>21</a:t>
            </a:fld>
            <a:endParaRPr lang="en-GB"/>
          </a:p>
        </p:txBody>
      </p:sp>
    </p:spTree>
    <p:extLst>
      <p:ext uri="{BB962C8B-B14F-4D97-AF65-F5344CB8AC3E}">
        <p14:creationId xmlns:p14="http://schemas.microsoft.com/office/powerpoint/2010/main" val="23636381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RECORD – many schools are now using online reporting tools, mostly CPOMS and My Concern. Please use this opportunity to remind</a:t>
            </a:r>
            <a:r>
              <a:rPr lang="en-GB" baseline="0" dirty="0" smtClean="0"/>
              <a:t> all staff of how your school individually uses the reporting systems you have.</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22</a:t>
            </a:fld>
            <a:endParaRPr lang="en-GB"/>
          </a:p>
        </p:txBody>
      </p:sp>
    </p:spTree>
    <p:extLst>
      <p:ext uri="{BB962C8B-B14F-4D97-AF65-F5344CB8AC3E}">
        <p14:creationId xmlns:p14="http://schemas.microsoft.com/office/powerpoint/2010/main" val="18374611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a:t>
            </a:r>
            <a:r>
              <a:rPr lang="en-GB" baseline="0" dirty="0" smtClean="0"/>
              <a:t> is a very brief slide to signpost all staff to local information from Walsall Safeguarding Partnership. </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23</a:t>
            </a:fld>
            <a:endParaRPr lang="en-GB"/>
          </a:p>
        </p:txBody>
      </p:sp>
    </p:spTree>
    <p:extLst>
      <p:ext uri="{BB962C8B-B14F-4D97-AF65-F5344CB8AC3E}">
        <p14:creationId xmlns:p14="http://schemas.microsoft.com/office/powerpoint/2010/main" val="24333447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Explain that the list on</a:t>
            </a:r>
            <a:r>
              <a:rPr lang="en-GB" baseline="0" dirty="0" smtClean="0"/>
              <a:t> the slide is the current is that directs our legal responsibilities for safeguarding children, staff who fail to work to the statutory guidance and school procedures for safeguarding may find themselves facing disciplinary action. </a:t>
            </a:r>
          </a:p>
          <a:p>
            <a:r>
              <a:rPr lang="en-GB" baseline="0" dirty="0" smtClean="0"/>
              <a:t>I have moved the FGM information from an individual slide to here – please take this opportunity to remind staff/introduce staff to their legal responsibilities for reporting FGM. </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24</a:t>
            </a:fld>
            <a:endParaRPr lang="en-GB"/>
          </a:p>
        </p:txBody>
      </p:sp>
    </p:spTree>
    <p:extLst>
      <p:ext uri="{BB962C8B-B14F-4D97-AF65-F5344CB8AC3E}">
        <p14:creationId xmlns:p14="http://schemas.microsoft.com/office/powerpoint/2010/main" val="33630644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It is important</a:t>
            </a:r>
            <a:r>
              <a:rPr lang="en-GB" baseline="0" dirty="0" smtClean="0"/>
              <a:t> that staff are aware of policy and procedure in school to safeguard children, young people and staff. Ask staff if they can list at least 10. </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B1C96-877E-42FE-B76E-8CA2557CEB3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672555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Your school may want</a:t>
            </a:r>
            <a:r>
              <a:rPr lang="en-GB" baseline="0" dirty="0" smtClean="0"/>
              <a:t> to add more? I have added ticks to those that are more emphasised than before due to CV19.</a:t>
            </a:r>
          </a:p>
          <a:p>
            <a:endParaRPr lang="en-GB" baseline="0" dirty="0" smtClean="0"/>
          </a:p>
          <a:p>
            <a:r>
              <a:rPr lang="en-GB" baseline="0" dirty="0" smtClean="0"/>
              <a:t>Please explain the close connection between your safeguarding policy and Health and Safety , and that the 2 run alongside each other to </a:t>
            </a:r>
            <a:r>
              <a:rPr lang="en-GB" u="sng" baseline="0" dirty="0" smtClean="0"/>
              <a:t>keep people as safe as we can.</a:t>
            </a:r>
          </a:p>
          <a:p>
            <a:endParaRPr lang="en-GB" u="sng" baseline="0" dirty="0" smtClean="0"/>
          </a:p>
          <a:p>
            <a:r>
              <a:rPr lang="en-GB" u="none" baseline="0" dirty="0" smtClean="0"/>
              <a:t>Staff also need to reminded again of the importance of school attendance as children have been out of the education system for so long, please point out any changes that you may have made to the policy. </a:t>
            </a:r>
          </a:p>
          <a:p>
            <a:endParaRPr lang="en-GB" u="none" baseline="0" dirty="0" smtClean="0"/>
          </a:p>
          <a:p>
            <a:r>
              <a:rPr lang="en-GB" u="none" baseline="0" dirty="0" smtClean="0"/>
              <a:t>You also need to point out any changes you may have made to your behaviour policy and emphasis that staff need to be aware if children mental health and wellbeing </a:t>
            </a:r>
            <a:endParaRPr lang="en-GB" u="non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B1C96-877E-42FE-B76E-8CA2557CEB3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584313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Ask staff to discuss what difference</a:t>
            </a:r>
            <a:r>
              <a:rPr lang="en-GB" baseline="0" dirty="0" smtClean="0"/>
              <a:t> they make by safeguarding children and young people in A) the short term and B) in the long term. </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B1C96-877E-42FE-B76E-8CA2557CEB3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437339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Run through why early identification is important to stop cases escalating to the point where the child is at great risk, when</a:t>
            </a:r>
            <a:r>
              <a:rPr lang="en-GB" baseline="0" dirty="0" smtClean="0"/>
              <a:t> children feel safe they will identify an adult they feel they can talk to, </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28</a:t>
            </a:fld>
            <a:endParaRPr lang="en-GB"/>
          </a:p>
        </p:txBody>
      </p:sp>
    </p:spTree>
    <p:extLst>
      <p:ext uri="{BB962C8B-B14F-4D97-AF65-F5344CB8AC3E}">
        <p14:creationId xmlns:p14="http://schemas.microsoft.com/office/powerpoint/2010/main" val="41775440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Potential for serious case review, children left at risk of harm, financial implications for school, poor media attention, staff stability, human resources procedures.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B1C96-877E-42FE-B76E-8CA2557CEB3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62229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year more than ever we need a heavier emphasis on</a:t>
            </a:r>
            <a:r>
              <a:rPr lang="en-GB" baseline="0" dirty="0" smtClean="0"/>
              <a:t> ensuring staff are aware that the course, although statutory, can possibly upset them due to their own impact of CV19, but it is still vital to understand that safeguarding is still everyone's responsibility.</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3</a:t>
            </a:fld>
            <a:endParaRPr lang="en-GB"/>
          </a:p>
        </p:txBody>
      </p:sp>
    </p:spTree>
    <p:extLst>
      <p:ext uri="{BB962C8B-B14F-4D97-AF65-F5344CB8AC3E}">
        <p14:creationId xmlns:p14="http://schemas.microsoft.com/office/powerpoint/2010/main" val="1110935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a:t>
            </a:r>
            <a:r>
              <a:rPr lang="en-GB" baseline="0" dirty="0" smtClean="0"/>
              <a:t> slide is designed to get people to think about if they do not follow your safeguarding procedures. The activity at the bottom is designed to identify that there are barriers in recording and reporting safeguarding concerns – ask for feedback before the next slide.</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30</a:t>
            </a:fld>
            <a:endParaRPr lang="en-GB"/>
          </a:p>
        </p:txBody>
      </p:sp>
    </p:spTree>
    <p:extLst>
      <p:ext uri="{BB962C8B-B14F-4D97-AF65-F5344CB8AC3E}">
        <p14:creationId xmlns:p14="http://schemas.microsoft.com/office/powerpoint/2010/main" val="23097947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are</a:t>
            </a:r>
            <a:r>
              <a:rPr lang="en-GB" baseline="0" dirty="0" smtClean="0"/>
              <a:t> some of the most common barriers when staff are concerned about a child or a young person. Ask people to pick out a couple that they think could happen in a school environment. </a:t>
            </a:r>
          </a:p>
          <a:p>
            <a:r>
              <a:rPr lang="en-GB" baseline="0" dirty="0" smtClean="0"/>
              <a:t>Help people understand that your school has a strong culture and safeguarding is a priority; they should come and talk to you if there was a situation where they were worried that a staff colleague has not managed a safeguarding concern as defined by your policies. </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31</a:t>
            </a:fld>
            <a:endParaRPr lang="en-GB"/>
          </a:p>
        </p:txBody>
      </p:sp>
    </p:spTree>
    <p:extLst>
      <p:ext uri="{BB962C8B-B14F-4D97-AF65-F5344CB8AC3E}">
        <p14:creationId xmlns:p14="http://schemas.microsoft.com/office/powerpoint/2010/main" val="30567075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u="sng" dirty="0" smtClean="0"/>
              <a:t>please make it clear that you would expect to know about every one of the examples regardless of intention or not </a:t>
            </a:r>
          </a:p>
          <a:p>
            <a:r>
              <a:rPr lang="en-GB" dirty="0" smtClean="0"/>
              <a:t>Physical harm – rough handling, dragging, hitting, excessive and unsafe</a:t>
            </a:r>
            <a:r>
              <a:rPr lang="en-GB" baseline="0" dirty="0" smtClean="0"/>
              <a:t> </a:t>
            </a:r>
            <a:r>
              <a:rPr lang="en-GB" dirty="0" smtClean="0"/>
              <a:t>restraint</a:t>
            </a:r>
            <a:r>
              <a:rPr lang="en-GB" baseline="0" dirty="0" smtClean="0"/>
              <a:t> etc </a:t>
            </a:r>
          </a:p>
          <a:p>
            <a:r>
              <a:rPr lang="en-GB" baseline="0" dirty="0" smtClean="0"/>
              <a:t>Sexual abuse – grooming, contacting young people on social media, overt physical behaviour etc </a:t>
            </a:r>
          </a:p>
          <a:p>
            <a:r>
              <a:rPr lang="en-GB" baseline="0" dirty="0" smtClean="0"/>
              <a:t>Emotional abuse – bullying children, over chastisement, picking on pupils</a:t>
            </a:r>
          </a:p>
          <a:p>
            <a:r>
              <a:rPr lang="en-GB" baseline="0" dirty="0" smtClean="0"/>
              <a:t>Neglect – failing to administer medication, giving the wrong medication, leaving children during school trips etc </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32</a:t>
            </a:fld>
            <a:endParaRPr lang="en-GB"/>
          </a:p>
        </p:txBody>
      </p:sp>
    </p:spTree>
    <p:extLst>
      <p:ext uri="{BB962C8B-B14F-4D97-AF65-F5344CB8AC3E}">
        <p14:creationId xmlns:p14="http://schemas.microsoft.com/office/powerpoint/2010/main" val="27374972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Give</a:t>
            </a:r>
            <a:r>
              <a:rPr lang="en-GB" baseline="0" dirty="0" smtClean="0"/>
              <a:t> a brief overview of the role of the LADO and remind staff that they should always refer concerns to the head, if this is not possible then to work top downwards within the senior leadership team – PLEASE BE VERY CLEAR THAT IT IS NOT APPROPRIATE FOR ANY STAFF MEMBER OR VOLUNTEER TO REPORT CONCERNS TO LEARNING MENTORS, PARENT SUPPORT ADVISERS ETC AS THEY DO NOT HAVE THE SENIORITY NOR AUTHORITY TO DEAL WITH THESE CONCERNS. If the allegation is against the head teacher then staff should refer to the chair of governors. Some staff will prefer (and have the absolute right to contact the NSPCC whistleblowing helpline).</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33</a:t>
            </a:fld>
            <a:endParaRPr lang="en-GB"/>
          </a:p>
        </p:txBody>
      </p:sp>
    </p:spTree>
    <p:extLst>
      <p:ext uri="{BB962C8B-B14F-4D97-AF65-F5344CB8AC3E}">
        <p14:creationId xmlns:p14="http://schemas.microsoft.com/office/powerpoint/2010/main" val="17496644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National reports evidence that a MASH leads to more </a:t>
            </a:r>
            <a:r>
              <a:rPr lang="en-GB" b="1" dirty="0" smtClean="0"/>
              <a:t>robust decision making </a:t>
            </a:r>
            <a:r>
              <a:rPr lang="en-GB" dirty="0" smtClean="0"/>
              <a:t>among professionals because decisions are made based on sufficient, accurate and timely intelligence. </a:t>
            </a:r>
          </a:p>
          <a:p>
            <a:endParaRPr lang="en-GB" dirty="0" smtClean="0"/>
          </a:p>
          <a:p>
            <a:r>
              <a:rPr lang="en-GB" u="sng" dirty="0" smtClean="0"/>
              <a:t>Staff should also be told that if they are not confident about the threshold</a:t>
            </a:r>
            <a:r>
              <a:rPr lang="en-GB" u="sng" baseline="0" dirty="0" smtClean="0"/>
              <a:t> decisions that a designated safeguarding lead may make have every right to contact MASH directly.</a:t>
            </a:r>
            <a:endParaRPr lang="en-GB" u="sng"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34</a:t>
            </a:fld>
            <a:endParaRPr lang="en-GB"/>
          </a:p>
        </p:txBody>
      </p:sp>
    </p:spTree>
    <p:extLst>
      <p:ext uri="{BB962C8B-B14F-4D97-AF65-F5344CB8AC3E}">
        <p14:creationId xmlns:p14="http://schemas.microsoft.com/office/powerpoint/2010/main" val="12454038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a new slide and intended to allow staff to feel anxious but supported. It is important that’s staff have time to look at this slide, remind everyone that the safeguarding team in school are non judgemental and that if further training or clarity about this session is required then you are available </a:t>
            </a:r>
            <a:r>
              <a:rPr lang="en-GB" baseline="0" smtClean="0"/>
              <a:t>for them.</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35</a:t>
            </a:fld>
            <a:endParaRPr lang="en-GB"/>
          </a:p>
        </p:txBody>
      </p:sp>
    </p:spTree>
    <p:extLst>
      <p:ext uri="{BB962C8B-B14F-4D97-AF65-F5344CB8AC3E}">
        <p14:creationId xmlns:p14="http://schemas.microsoft.com/office/powerpoint/2010/main" val="19952531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D8B1C96-877E-42FE-B76E-8CA2557CEB3B}" type="slidenum">
              <a:rPr lang="en-GB" smtClean="0"/>
              <a:pPr/>
              <a:t>36</a:t>
            </a:fld>
            <a:endParaRPr lang="en-GB"/>
          </a:p>
        </p:txBody>
      </p:sp>
    </p:spTree>
    <p:extLst>
      <p:ext uri="{BB962C8B-B14F-4D97-AF65-F5344CB8AC3E}">
        <p14:creationId xmlns:p14="http://schemas.microsoft.com/office/powerpoint/2010/main" val="3607746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This is a brief overview of what we will be looking at, there will be an emphasis on how things may look different in September but the objectives remain the same that we need to know and understand our roles in relation to safeguarding, who to report to and the methods we have in school for supporting children and young people.</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4</a:t>
            </a:fld>
            <a:endParaRPr lang="en-GB"/>
          </a:p>
        </p:txBody>
      </p:sp>
    </p:spTree>
    <p:extLst>
      <p:ext uri="{BB962C8B-B14F-4D97-AF65-F5344CB8AC3E}">
        <p14:creationId xmlns:p14="http://schemas.microsoft.com/office/powerpoint/2010/main" val="1292653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a:t>
            </a:r>
            <a:r>
              <a:rPr lang="en-GB" baseline="0" dirty="0" smtClean="0"/>
              <a:t> is taken from KCSIE 2020 and sets the context for the course. As a conversation piece ask all staff if they can identify the key change here in definition compared to previous years. </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5</a:t>
            </a:fld>
            <a:endParaRPr lang="en-GB"/>
          </a:p>
        </p:txBody>
      </p:sp>
    </p:spTree>
    <p:extLst>
      <p:ext uri="{BB962C8B-B14F-4D97-AF65-F5344CB8AC3E}">
        <p14:creationId xmlns:p14="http://schemas.microsoft.com/office/powerpoint/2010/main" val="2614333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key change is the addition</a:t>
            </a:r>
            <a:r>
              <a:rPr lang="en-GB" baseline="0" dirty="0" smtClean="0"/>
              <a:t> of staff responsibility to identify that impairment of mental health and development, which will be explored further in the course. </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6</a:t>
            </a:fld>
            <a:endParaRPr lang="en-GB"/>
          </a:p>
        </p:txBody>
      </p:sp>
    </p:spTree>
    <p:extLst>
      <p:ext uri="{BB962C8B-B14F-4D97-AF65-F5344CB8AC3E}">
        <p14:creationId xmlns:p14="http://schemas.microsoft.com/office/powerpoint/2010/main" val="3066121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slide is identify also that all staff need to be safeguarded. Please talk here about the fact that all schools shortly will have a trained mental health first aider for adults. In these testing times it is vital that staff are well supported and resilient to meet the demands that September 2020 may bring.</a:t>
            </a:r>
          </a:p>
          <a:p>
            <a:r>
              <a:rPr lang="en-GB" baseline="0" dirty="0" smtClean="0"/>
              <a:t>Visitors to school also need to be safeguarded and your internal risk assessments and school environment supports this. Point out that signing in systems, the use of ID badges for visitors and visual safeguarding information around the school help keep visitors safeguarded.</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7</a:t>
            </a:fld>
            <a:endParaRPr lang="en-GB"/>
          </a:p>
        </p:txBody>
      </p:sp>
    </p:spTree>
    <p:extLst>
      <p:ext uri="{BB962C8B-B14F-4D97-AF65-F5344CB8AC3E}">
        <p14:creationId xmlns:p14="http://schemas.microsoft.com/office/powerpoint/2010/main" val="876594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a:buFont typeface="Webdings" panose="05030102010509060703" pitchFamily="18" charset="2"/>
              <a:buChar char=""/>
              <a:defRPr/>
            </a:pPr>
            <a:r>
              <a:rPr lang="en-GB" dirty="0">
                <a:ea typeface="MS PGothic" panose="020B0600070205080204" pitchFamily="34" charset="-128"/>
                <a:cs typeface="ＭＳ Ｐゴシック" charset="0"/>
              </a:rPr>
              <a:t>Go through the correct definitions of </a:t>
            </a:r>
            <a:r>
              <a:rPr lang="en-GB" dirty="0" smtClean="0">
                <a:ea typeface="MS PGothic" panose="020B0600070205080204" pitchFamily="34" charset="-128"/>
                <a:cs typeface="ＭＳ Ｐゴシック" charset="0"/>
              </a:rPr>
              <a:t>abuse.</a:t>
            </a:r>
            <a:endParaRPr lang="en-GB" dirty="0">
              <a:ea typeface="MS PGothic" panose="020B0600070205080204" pitchFamily="34" charset="-128"/>
              <a:cs typeface="ＭＳ Ｐゴシック" charset="0"/>
            </a:endParaRPr>
          </a:p>
          <a:p>
            <a:pPr marL="171450" indent="-171450">
              <a:buFont typeface="Arial" panose="020B0604020202020204" pitchFamily="34" charset="0"/>
              <a:buChar char="•"/>
              <a:defRPr/>
            </a:pPr>
            <a:r>
              <a:rPr lang="en-GB" dirty="0">
                <a:ea typeface="MS PGothic" panose="020B0600070205080204" pitchFamily="34" charset="-128"/>
                <a:cs typeface="ＭＳ Ｐゴシック" charset="0"/>
              </a:rPr>
              <a:t>For each one, ask </a:t>
            </a:r>
            <a:r>
              <a:rPr lang="en-GB" dirty="0" smtClean="0">
                <a:ea typeface="MS PGothic" panose="020B0600070205080204" pitchFamily="34" charset="-128"/>
                <a:cs typeface="ＭＳ Ｐゴシック" charset="0"/>
              </a:rPr>
              <a:t>the relevant group(s) </a:t>
            </a:r>
            <a:r>
              <a:rPr lang="en-GB" dirty="0">
                <a:ea typeface="MS PGothic" panose="020B0600070205080204" pitchFamily="34" charset="-128"/>
                <a:cs typeface="ＭＳ Ｐゴシック" charset="0"/>
              </a:rPr>
              <a:t>to share their definition </a:t>
            </a:r>
          </a:p>
          <a:p>
            <a:pPr marL="171450" indent="-171450">
              <a:buFont typeface="Arial" panose="020B0604020202020204" pitchFamily="34" charset="0"/>
              <a:buChar char="•"/>
              <a:defRPr/>
            </a:pPr>
            <a:r>
              <a:rPr lang="en-GB" dirty="0">
                <a:ea typeface="MS PGothic" panose="020B0600070205080204" pitchFamily="34" charset="-128"/>
                <a:cs typeface="ＭＳ Ｐゴシック" charset="0"/>
              </a:rPr>
              <a:t>Constructively correct any </a:t>
            </a:r>
            <a:r>
              <a:rPr lang="en-GB" dirty="0" smtClean="0">
                <a:ea typeface="MS PGothic" panose="020B0600070205080204" pitchFamily="34" charset="-128"/>
                <a:cs typeface="ＭＳ Ｐゴシック" charset="0"/>
              </a:rPr>
              <a:t>misconceptions</a:t>
            </a:r>
            <a:r>
              <a:rPr lang="en-GB" dirty="0">
                <a:ea typeface="MS PGothic" panose="020B0600070205080204" pitchFamily="34" charset="-128"/>
                <a:cs typeface="ＭＳ Ｐゴシック" charset="0"/>
              </a:rPr>
              <a:t>, and praise correct definitions </a:t>
            </a:r>
          </a:p>
          <a:p>
            <a:pPr>
              <a:buFont typeface="Arial" panose="020B0604020202020204" pitchFamily="34" charset="0"/>
              <a:buNone/>
              <a:defRPr/>
            </a:pPr>
            <a:endParaRPr lang="en-GB" dirty="0" smtClean="0">
              <a:ea typeface="MS PGothic" panose="020B0600070205080204" pitchFamily="34" charset="-128"/>
              <a:cs typeface="ＭＳ Ｐゴシック" charset="0"/>
            </a:endParaRPr>
          </a:p>
          <a:p>
            <a:pPr marL="171450" indent="-171450">
              <a:buFont typeface="Webdings" panose="05030102010509060703" pitchFamily="18" charset="2"/>
              <a:buChar char=""/>
              <a:defRPr/>
            </a:pPr>
            <a:r>
              <a:rPr lang="en-GB" dirty="0" smtClean="0">
                <a:latin typeface="Arial" panose="020B0604020202020204" pitchFamily="34" charset="0"/>
                <a:ea typeface="Calibri" panose="020F0502020204030204" pitchFamily="34" charset="0"/>
                <a:cs typeface="Times New Roman" panose="02020603050405020304" pitchFamily="18" charset="0"/>
              </a:rPr>
              <a:t>Ask </a:t>
            </a:r>
            <a:r>
              <a:rPr lang="en-GB" dirty="0">
                <a:latin typeface="Arial" panose="020B0604020202020204" pitchFamily="34" charset="0"/>
                <a:ea typeface="Calibri" panose="020F0502020204030204" pitchFamily="34" charset="0"/>
                <a:cs typeface="Times New Roman" panose="02020603050405020304" pitchFamily="18" charset="0"/>
              </a:rPr>
              <a:t>each group to share the examples they came up </a:t>
            </a:r>
            <a:r>
              <a:rPr lang="en-GB" dirty="0" smtClean="0">
                <a:latin typeface="Arial" panose="020B0604020202020204" pitchFamily="34" charset="0"/>
                <a:ea typeface="Calibri" panose="020F0502020204030204" pitchFamily="34" charset="0"/>
                <a:cs typeface="Times New Roman" panose="02020603050405020304" pitchFamily="18" charset="0"/>
              </a:rPr>
              <a:t>with.</a:t>
            </a:r>
            <a:endParaRPr lang="en-GB" dirty="0">
              <a:latin typeface="Arial" panose="020B060402020202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defRPr/>
            </a:pPr>
            <a:r>
              <a:rPr lang="en-GB" dirty="0">
                <a:latin typeface="Arial" panose="020B0604020202020204" pitchFamily="34" charset="0"/>
                <a:ea typeface="Calibri" panose="020F0502020204030204" pitchFamily="34" charset="0"/>
                <a:cs typeface="Times New Roman" panose="02020603050405020304" pitchFamily="18" charset="0"/>
              </a:rPr>
              <a:t>Open this up </a:t>
            </a:r>
            <a:r>
              <a:rPr lang="en-GB" dirty="0" smtClean="0">
                <a:latin typeface="Arial" panose="020B0604020202020204" pitchFamily="34" charset="0"/>
                <a:ea typeface="Calibri" panose="020F0502020204030204" pitchFamily="34" charset="0"/>
                <a:cs typeface="Times New Roman" panose="02020603050405020304" pitchFamily="18" charset="0"/>
              </a:rPr>
              <a:t>to all </a:t>
            </a:r>
            <a:r>
              <a:rPr lang="en-GB" dirty="0">
                <a:latin typeface="Arial" panose="020B0604020202020204" pitchFamily="34" charset="0"/>
                <a:ea typeface="Calibri" panose="020F0502020204030204" pitchFamily="34" charset="0"/>
                <a:cs typeface="Times New Roman" panose="02020603050405020304" pitchFamily="18" charset="0"/>
              </a:rPr>
              <a:t>groups, in case there’s anything others wish to add or challenge</a:t>
            </a:r>
          </a:p>
          <a:p>
            <a:pPr marL="171450" indent="-171450">
              <a:buFont typeface="Arial" panose="020B0604020202020204" pitchFamily="34" charset="0"/>
              <a:buChar char="•"/>
              <a:defRPr/>
            </a:pPr>
            <a:r>
              <a:rPr lang="en-GB" dirty="0" smtClean="0">
                <a:latin typeface="Arial" panose="020B0604020202020204" pitchFamily="34" charset="0"/>
                <a:ea typeface="Calibri" panose="020F0502020204030204" pitchFamily="34" charset="0"/>
                <a:cs typeface="Times New Roman" panose="02020603050405020304" pitchFamily="18" charset="0"/>
              </a:rPr>
              <a:t>Allow </a:t>
            </a:r>
            <a:r>
              <a:rPr lang="en-GB" dirty="0">
                <a:latin typeface="Arial" panose="020B0604020202020204" pitchFamily="34" charset="0"/>
                <a:ea typeface="Calibri" panose="020F0502020204030204" pitchFamily="34" charset="0"/>
                <a:cs typeface="Times New Roman" panose="02020603050405020304" pitchFamily="18" charset="0"/>
              </a:rPr>
              <a:t>a few minutes for staff to compare </a:t>
            </a:r>
            <a:r>
              <a:rPr lang="en-GB" dirty="0" smtClean="0">
                <a:latin typeface="Arial" panose="020B0604020202020204" pitchFamily="34" charset="0"/>
                <a:ea typeface="Calibri" panose="020F0502020204030204" pitchFamily="34" charset="0"/>
                <a:cs typeface="Times New Roman" panose="02020603050405020304" pitchFamily="18" charset="0"/>
              </a:rPr>
              <a:t>their </a:t>
            </a:r>
            <a:r>
              <a:rPr lang="en-GB" dirty="0">
                <a:latin typeface="Arial" panose="020B0604020202020204" pitchFamily="34" charset="0"/>
                <a:ea typeface="Calibri" panose="020F0502020204030204" pitchFamily="34" charset="0"/>
                <a:cs typeface="Times New Roman" panose="02020603050405020304" pitchFamily="18" charset="0"/>
              </a:rPr>
              <a:t>examples to </a:t>
            </a:r>
            <a:r>
              <a:rPr lang="en-GB" dirty="0" smtClean="0">
                <a:latin typeface="Arial" panose="020B0604020202020204" pitchFamily="34" charset="0"/>
                <a:ea typeface="Calibri" panose="020F0502020204030204" pitchFamily="34" charset="0"/>
                <a:cs typeface="Times New Roman" panose="02020603050405020304" pitchFamily="18" charset="0"/>
              </a:rPr>
              <a:t>those in the learning log</a:t>
            </a:r>
            <a:endParaRPr lang="en-GB" dirty="0">
              <a:latin typeface="Arial" panose="020B060402020202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defRPr/>
            </a:pPr>
            <a:r>
              <a:rPr lang="en-GB" dirty="0">
                <a:latin typeface="Arial" panose="020B0604020202020204" pitchFamily="34" charset="0"/>
                <a:ea typeface="Calibri" panose="020F0502020204030204" pitchFamily="34" charset="0"/>
                <a:cs typeface="Times New Roman" panose="02020603050405020304" pitchFamily="18" charset="0"/>
              </a:rPr>
              <a:t>Address anything staff </a:t>
            </a:r>
            <a:r>
              <a:rPr lang="en-GB" dirty="0" smtClean="0">
                <a:latin typeface="Arial" panose="020B0604020202020204" pitchFamily="34" charset="0"/>
                <a:ea typeface="Calibri" panose="020F0502020204030204" pitchFamily="34" charset="0"/>
                <a:cs typeface="Times New Roman" panose="02020603050405020304" pitchFamily="18" charset="0"/>
              </a:rPr>
              <a:t>missed </a:t>
            </a:r>
            <a:r>
              <a:rPr lang="en-GB" dirty="0">
                <a:latin typeface="Arial" panose="020B0604020202020204" pitchFamily="34" charset="0"/>
                <a:ea typeface="Calibri" panose="020F0502020204030204" pitchFamily="34" charset="0"/>
                <a:cs typeface="Times New Roman" panose="02020603050405020304" pitchFamily="18" charset="0"/>
              </a:rPr>
              <a:t>and any misconceptions</a:t>
            </a:r>
            <a:endParaRPr lang="en-US" dirty="0">
              <a:ea typeface="Calibri" panose="020F0502020204030204" pitchFamily="34" charset="0"/>
              <a:cs typeface="Times New Roman" panose="02020603050405020304" pitchFamily="18" charset="0"/>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31A0F82-CF31-4BFA-9A77-BBB1B27BB108}" type="slidenum">
              <a:rPr lang="en-US" altLang="en-US" smtClean="0"/>
              <a:pPr fontAlgn="base">
                <a:spcBef>
                  <a:spcPct val="0"/>
                </a:spcBef>
                <a:spcAft>
                  <a:spcPct val="0"/>
                </a:spcAft>
              </a:pPr>
              <a:t>8</a:t>
            </a:fld>
            <a:endParaRPr lang="en-US" altLang="en-US" smtClean="0"/>
          </a:p>
        </p:txBody>
      </p:sp>
    </p:spTree>
    <p:extLst>
      <p:ext uri="{BB962C8B-B14F-4D97-AF65-F5344CB8AC3E}">
        <p14:creationId xmlns:p14="http://schemas.microsoft.com/office/powerpoint/2010/main" val="4192805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slide is designed to help staff be prepared for safeguarding</a:t>
            </a:r>
            <a:r>
              <a:rPr lang="en-GB" baseline="0" dirty="0" smtClean="0"/>
              <a:t> risks and challenges when the children return in September. Ask staff to think about the wider consequences for children and young people in your school during lockdown and the CV19 pandemic. Suggested responses are on the following slide. </a:t>
            </a:r>
            <a:endParaRPr lang="en-GB" dirty="0"/>
          </a:p>
        </p:txBody>
      </p:sp>
      <p:sp>
        <p:nvSpPr>
          <p:cNvPr id="4" name="Slide Number Placeholder 3"/>
          <p:cNvSpPr>
            <a:spLocks noGrp="1"/>
          </p:cNvSpPr>
          <p:nvPr>
            <p:ph type="sldNum" sz="quarter" idx="10"/>
          </p:nvPr>
        </p:nvSpPr>
        <p:spPr/>
        <p:txBody>
          <a:bodyPr/>
          <a:lstStyle/>
          <a:p>
            <a:fld id="{DD8B1C96-877E-42FE-B76E-8CA2557CEB3B}" type="slidenum">
              <a:rPr lang="en-GB" smtClean="0"/>
              <a:pPr/>
              <a:t>9</a:t>
            </a:fld>
            <a:endParaRPr lang="en-GB"/>
          </a:p>
        </p:txBody>
      </p:sp>
    </p:spTree>
    <p:extLst>
      <p:ext uri="{BB962C8B-B14F-4D97-AF65-F5344CB8AC3E}">
        <p14:creationId xmlns:p14="http://schemas.microsoft.com/office/powerpoint/2010/main" val="1362343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2B13983-8C67-4A33-8165-39E49CF50D1A}" type="datetime1">
              <a:rPr lang="en-GB" smtClean="0"/>
              <a:t>28/08/2020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10D027-8838-4109-B32B-C0C8EBCDF9B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AB6C160-81B3-496A-AFBA-9F705F34AC6B}" type="datetime1">
              <a:rPr lang="en-GB" smtClean="0"/>
              <a:t>28/08/2020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10D027-8838-4109-B32B-C0C8EBCDF9B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B4C926-4D00-47AD-9923-F1EB860D7961}" type="datetime1">
              <a:rPr lang="en-GB" smtClean="0"/>
              <a:t>28/08/2020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10D027-8838-4109-B32B-C0C8EBCDF9B7}"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p:cNvPr>
          <p:cNvSpPr>
            <a:spLocks noGrp="1"/>
          </p:cNvSpPr>
          <p:nvPr>
            <p:ph type="dt" sz="half" idx="10"/>
          </p:nvPr>
        </p:nvSpPr>
        <p:spPr/>
        <p:txBody>
          <a:bodyPr/>
          <a:lstStyle>
            <a:lvl1pPr>
              <a:defRPr/>
            </a:lvl1pPr>
          </a:lstStyle>
          <a:p>
            <a:pPr>
              <a:defRPr/>
            </a:pPr>
            <a:fld id="{B2E2605F-AB03-4D25-A053-8531F3921351}" type="datetime1">
              <a:rPr lang="en-GB" smtClean="0"/>
              <a:t>28/08/2020</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pPr>
              <a:defRPr/>
            </a:pPr>
            <a:fld id="{378E081C-71EA-480F-B3FA-2608B1DB5D06}" type="slidenum">
              <a:rPr lang="en-US"/>
              <a:pPr>
                <a:defRPr/>
              </a:pPr>
              <a:t>‹#›</a:t>
            </a:fld>
            <a:endParaRPr lang="en-US"/>
          </a:p>
        </p:txBody>
      </p:sp>
    </p:spTree>
    <p:extLst>
      <p:ext uri="{BB962C8B-B14F-4D97-AF65-F5344CB8AC3E}">
        <p14:creationId xmlns:p14="http://schemas.microsoft.com/office/powerpoint/2010/main" val="2929854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4D70FE7D-54CC-4260-96C3-E3EC80B20DB2}" type="datetime1">
              <a:rPr lang="en-GB" smtClean="0"/>
              <a:t>28/08/2020</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pPr>
              <a:defRPr/>
            </a:pPr>
            <a:fld id="{FA48BAB1-D8D4-4F11-88E9-6C2682CD3160}" type="slidenum">
              <a:rPr lang="en-US"/>
              <a:pPr>
                <a:defRPr/>
              </a:pPr>
              <a:t>‹#›</a:t>
            </a:fld>
            <a:endParaRPr lang="en-US"/>
          </a:p>
        </p:txBody>
      </p:sp>
    </p:spTree>
    <p:extLst>
      <p:ext uri="{BB962C8B-B14F-4D97-AF65-F5344CB8AC3E}">
        <p14:creationId xmlns:p14="http://schemas.microsoft.com/office/powerpoint/2010/main" val="818469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p:cNvPr>
          <p:cNvSpPr>
            <a:spLocks noGrp="1"/>
          </p:cNvSpPr>
          <p:nvPr>
            <p:ph type="dt" sz="half" idx="10"/>
          </p:nvPr>
        </p:nvSpPr>
        <p:spPr/>
        <p:txBody>
          <a:bodyPr/>
          <a:lstStyle>
            <a:lvl1pPr>
              <a:defRPr/>
            </a:lvl1pPr>
          </a:lstStyle>
          <a:p>
            <a:pPr>
              <a:defRPr/>
            </a:pPr>
            <a:fld id="{77A0F82F-C54E-4AEC-B59F-EED8908695B9}" type="datetime1">
              <a:rPr lang="en-GB" smtClean="0"/>
              <a:t>28/08/2020</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pPr>
              <a:defRPr/>
            </a:pPr>
            <a:fld id="{DA480405-4B03-4B11-8EA2-8ABEC642F400}" type="slidenum">
              <a:rPr lang="en-US"/>
              <a:pPr>
                <a:defRPr/>
              </a:pPr>
              <a:t>‹#›</a:t>
            </a:fld>
            <a:endParaRPr lang="en-US"/>
          </a:p>
        </p:txBody>
      </p:sp>
    </p:spTree>
    <p:extLst>
      <p:ext uri="{BB962C8B-B14F-4D97-AF65-F5344CB8AC3E}">
        <p14:creationId xmlns:p14="http://schemas.microsoft.com/office/powerpoint/2010/main" val="3536983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p:cNvPr>
          <p:cNvSpPr>
            <a:spLocks noGrp="1"/>
          </p:cNvSpPr>
          <p:nvPr>
            <p:ph type="dt" sz="half" idx="10"/>
          </p:nvPr>
        </p:nvSpPr>
        <p:spPr/>
        <p:txBody>
          <a:bodyPr/>
          <a:lstStyle>
            <a:lvl1pPr>
              <a:defRPr/>
            </a:lvl1pPr>
          </a:lstStyle>
          <a:p>
            <a:pPr>
              <a:defRPr/>
            </a:pPr>
            <a:fld id="{FA5EE919-AF6A-46DC-A340-A27E416DD9A2}" type="datetime1">
              <a:rPr lang="en-GB" smtClean="0"/>
              <a:t>28/08/2020</a:t>
            </a:fld>
            <a:endParaRPr lang="en-US"/>
          </a:p>
        </p:txBody>
      </p:sp>
      <p:sp>
        <p:nvSpPr>
          <p:cNvPr id="6" name="Footer Placeholder 4">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p:cNvPr>
          <p:cNvSpPr>
            <a:spLocks noGrp="1"/>
          </p:cNvSpPr>
          <p:nvPr>
            <p:ph type="sldNum" sz="quarter" idx="12"/>
          </p:nvPr>
        </p:nvSpPr>
        <p:spPr/>
        <p:txBody>
          <a:bodyPr/>
          <a:lstStyle>
            <a:lvl1pPr>
              <a:defRPr/>
            </a:lvl1pPr>
          </a:lstStyle>
          <a:p>
            <a:pPr>
              <a:defRPr/>
            </a:pPr>
            <a:fld id="{30F03423-D630-41F4-A222-B510AB98BD46}" type="slidenum">
              <a:rPr lang="en-US"/>
              <a:pPr>
                <a:defRPr/>
              </a:pPr>
              <a:t>‹#›</a:t>
            </a:fld>
            <a:endParaRPr lang="en-US"/>
          </a:p>
        </p:txBody>
      </p:sp>
    </p:spTree>
    <p:extLst>
      <p:ext uri="{BB962C8B-B14F-4D97-AF65-F5344CB8AC3E}">
        <p14:creationId xmlns:p14="http://schemas.microsoft.com/office/powerpoint/2010/main" val="1998167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p:cNvPr>
          <p:cNvSpPr>
            <a:spLocks noGrp="1"/>
          </p:cNvSpPr>
          <p:nvPr>
            <p:ph type="dt" sz="half" idx="10"/>
          </p:nvPr>
        </p:nvSpPr>
        <p:spPr/>
        <p:txBody>
          <a:bodyPr/>
          <a:lstStyle>
            <a:lvl1pPr>
              <a:defRPr/>
            </a:lvl1pPr>
          </a:lstStyle>
          <a:p>
            <a:pPr>
              <a:defRPr/>
            </a:pPr>
            <a:fld id="{0AFB8702-4B45-4B9B-B331-1380577C0928}" type="datetime1">
              <a:rPr lang="en-GB" smtClean="0"/>
              <a:t>28/08/2020</a:t>
            </a:fld>
            <a:endParaRPr lang="en-US"/>
          </a:p>
        </p:txBody>
      </p:sp>
      <p:sp>
        <p:nvSpPr>
          <p:cNvPr id="8" name="Footer Placeholder 4">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p:cNvPr>
          <p:cNvSpPr>
            <a:spLocks noGrp="1"/>
          </p:cNvSpPr>
          <p:nvPr>
            <p:ph type="sldNum" sz="quarter" idx="12"/>
          </p:nvPr>
        </p:nvSpPr>
        <p:spPr/>
        <p:txBody>
          <a:bodyPr/>
          <a:lstStyle>
            <a:lvl1pPr>
              <a:defRPr/>
            </a:lvl1pPr>
          </a:lstStyle>
          <a:p>
            <a:pPr>
              <a:defRPr/>
            </a:pPr>
            <a:fld id="{1FA3C759-1168-49C0-954D-D0B5208C609E}" type="slidenum">
              <a:rPr lang="en-US"/>
              <a:pPr>
                <a:defRPr/>
              </a:pPr>
              <a:t>‹#›</a:t>
            </a:fld>
            <a:endParaRPr lang="en-US"/>
          </a:p>
        </p:txBody>
      </p:sp>
    </p:spTree>
    <p:extLst>
      <p:ext uri="{BB962C8B-B14F-4D97-AF65-F5344CB8AC3E}">
        <p14:creationId xmlns:p14="http://schemas.microsoft.com/office/powerpoint/2010/main" val="2304723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Date Placeholder 3">
            <a:extLst/>
          </p:cNvPr>
          <p:cNvSpPr>
            <a:spLocks noGrp="1"/>
          </p:cNvSpPr>
          <p:nvPr>
            <p:ph type="dt" sz="half" idx="10"/>
          </p:nvPr>
        </p:nvSpPr>
        <p:spPr/>
        <p:txBody>
          <a:bodyPr/>
          <a:lstStyle>
            <a:lvl1pPr>
              <a:defRPr/>
            </a:lvl1pPr>
          </a:lstStyle>
          <a:p>
            <a:pPr>
              <a:defRPr/>
            </a:pPr>
            <a:fld id="{A8731040-73E6-40C2-A034-B91A0701AD2B}" type="datetime1">
              <a:rPr lang="en-GB" smtClean="0"/>
              <a:t>28/08/2020</a:t>
            </a:fld>
            <a:endParaRPr lang="en-US"/>
          </a:p>
        </p:txBody>
      </p:sp>
      <p:sp>
        <p:nvSpPr>
          <p:cNvPr id="4" name="Footer Placeholder 4">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p:cNvPr>
          <p:cNvSpPr>
            <a:spLocks noGrp="1"/>
          </p:cNvSpPr>
          <p:nvPr>
            <p:ph type="sldNum" sz="quarter" idx="12"/>
          </p:nvPr>
        </p:nvSpPr>
        <p:spPr/>
        <p:txBody>
          <a:bodyPr/>
          <a:lstStyle>
            <a:lvl1pPr>
              <a:defRPr/>
            </a:lvl1pPr>
          </a:lstStyle>
          <a:p>
            <a:pPr>
              <a:defRPr/>
            </a:pPr>
            <a:fld id="{11808C8D-73AE-4296-B680-175F2A321312}" type="slidenum">
              <a:rPr lang="en-US"/>
              <a:pPr>
                <a:defRPr/>
              </a:pPr>
              <a:t>‹#›</a:t>
            </a:fld>
            <a:endParaRPr lang="en-US"/>
          </a:p>
        </p:txBody>
      </p:sp>
    </p:spTree>
    <p:extLst>
      <p:ext uri="{BB962C8B-B14F-4D97-AF65-F5344CB8AC3E}">
        <p14:creationId xmlns:p14="http://schemas.microsoft.com/office/powerpoint/2010/main" val="37744931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p:cNvPr>
          <p:cNvSpPr>
            <a:spLocks noGrp="1"/>
          </p:cNvSpPr>
          <p:nvPr>
            <p:ph type="dt" sz="half" idx="10"/>
          </p:nvPr>
        </p:nvSpPr>
        <p:spPr/>
        <p:txBody>
          <a:bodyPr/>
          <a:lstStyle>
            <a:lvl1pPr>
              <a:defRPr/>
            </a:lvl1pPr>
          </a:lstStyle>
          <a:p>
            <a:pPr>
              <a:defRPr/>
            </a:pPr>
            <a:fld id="{F05F7625-2A68-4AAA-803A-A2C583A3DF72}" type="datetime1">
              <a:rPr lang="en-GB" smtClean="0"/>
              <a:t>28/08/2020</a:t>
            </a:fld>
            <a:endParaRPr lang="en-US"/>
          </a:p>
        </p:txBody>
      </p:sp>
      <p:sp>
        <p:nvSpPr>
          <p:cNvPr id="3" name="Footer Placeholder 4">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p:cNvPr>
          <p:cNvSpPr>
            <a:spLocks noGrp="1"/>
          </p:cNvSpPr>
          <p:nvPr>
            <p:ph type="sldNum" sz="quarter" idx="12"/>
          </p:nvPr>
        </p:nvSpPr>
        <p:spPr/>
        <p:txBody>
          <a:bodyPr/>
          <a:lstStyle>
            <a:lvl1pPr>
              <a:defRPr/>
            </a:lvl1pPr>
          </a:lstStyle>
          <a:p>
            <a:pPr>
              <a:defRPr/>
            </a:pPr>
            <a:fld id="{F8A02875-6505-4209-A620-8EB53F2913FC}" type="slidenum">
              <a:rPr lang="en-US"/>
              <a:pPr>
                <a:defRPr/>
              </a:pPr>
              <a:t>‹#›</a:t>
            </a:fld>
            <a:endParaRPr lang="en-US"/>
          </a:p>
        </p:txBody>
      </p:sp>
    </p:spTree>
    <p:extLst>
      <p:ext uri="{BB962C8B-B14F-4D97-AF65-F5344CB8AC3E}">
        <p14:creationId xmlns:p14="http://schemas.microsoft.com/office/powerpoint/2010/main" val="7564011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p:cNvPr>
          <p:cNvSpPr>
            <a:spLocks noGrp="1"/>
          </p:cNvSpPr>
          <p:nvPr>
            <p:ph type="dt" sz="half" idx="10"/>
          </p:nvPr>
        </p:nvSpPr>
        <p:spPr/>
        <p:txBody>
          <a:bodyPr/>
          <a:lstStyle>
            <a:lvl1pPr>
              <a:defRPr/>
            </a:lvl1pPr>
          </a:lstStyle>
          <a:p>
            <a:pPr>
              <a:defRPr/>
            </a:pPr>
            <a:fld id="{C3B400F5-A2F5-455B-A51D-C080BCF19AC6}" type="datetime1">
              <a:rPr lang="en-GB" smtClean="0"/>
              <a:t>28/08/2020</a:t>
            </a:fld>
            <a:endParaRPr lang="en-US"/>
          </a:p>
        </p:txBody>
      </p:sp>
      <p:sp>
        <p:nvSpPr>
          <p:cNvPr id="6" name="Footer Placeholder 4">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p:cNvPr>
          <p:cNvSpPr>
            <a:spLocks noGrp="1"/>
          </p:cNvSpPr>
          <p:nvPr>
            <p:ph type="sldNum" sz="quarter" idx="12"/>
          </p:nvPr>
        </p:nvSpPr>
        <p:spPr/>
        <p:txBody>
          <a:bodyPr/>
          <a:lstStyle>
            <a:lvl1pPr>
              <a:defRPr/>
            </a:lvl1pPr>
          </a:lstStyle>
          <a:p>
            <a:pPr>
              <a:defRPr/>
            </a:pPr>
            <a:fld id="{E90DDA66-2178-40FE-85B1-5FD25EEF5372}" type="slidenum">
              <a:rPr lang="en-US"/>
              <a:pPr>
                <a:defRPr/>
              </a:pPr>
              <a:t>‹#›</a:t>
            </a:fld>
            <a:endParaRPr lang="en-US"/>
          </a:p>
        </p:txBody>
      </p:sp>
    </p:spTree>
    <p:extLst>
      <p:ext uri="{BB962C8B-B14F-4D97-AF65-F5344CB8AC3E}">
        <p14:creationId xmlns:p14="http://schemas.microsoft.com/office/powerpoint/2010/main" val="2802982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903EED-1CE2-49B0-99AA-116CEA22D821}" type="datetime1">
              <a:rPr lang="en-GB" smtClean="0"/>
              <a:t>28/08/2020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10D027-8838-4109-B32B-C0C8EBCDF9B7}" type="slidenum">
              <a:rPr lang="en-GB" smtClean="0"/>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p:cNvPr>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p:cNvPr>
          <p:cNvSpPr>
            <a:spLocks noGrp="1"/>
          </p:cNvSpPr>
          <p:nvPr>
            <p:ph type="dt" sz="half" idx="10"/>
          </p:nvPr>
        </p:nvSpPr>
        <p:spPr/>
        <p:txBody>
          <a:bodyPr/>
          <a:lstStyle>
            <a:lvl1pPr>
              <a:defRPr/>
            </a:lvl1pPr>
          </a:lstStyle>
          <a:p>
            <a:pPr>
              <a:defRPr/>
            </a:pPr>
            <a:fld id="{C9D0FA20-1755-4441-8D1C-09012AB822ED}" type="datetime1">
              <a:rPr lang="en-GB" smtClean="0"/>
              <a:t>28/08/2020</a:t>
            </a:fld>
            <a:endParaRPr lang="en-US"/>
          </a:p>
        </p:txBody>
      </p:sp>
      <p:sp>
        <p:nvSpPr>
          <p:cNvPr id="6" name="Footer Placeholder 4">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p:cNvPr>
          <p:cNvSpPr>
            <a:spLocks noGrp="1"/>
          </p:cNvSpPr>
          <p:nvPr>
            <p:ph type="sldNum" sz="quarter" idx="12"/>
          </p:nvPr>
        </p:nvSpPr>
        <p:spPr/>
        <p:txBody>
          <a:bodyPr/>
          <a:lstStyle>
            <a:lvl1pPr>
              <a:defRPr/>
            </a:lvl1pPr>
          </a:lstStyle>
          <a:p>
            <a:pPr>
              <a:defRPr/>
            </a:pPr>
            <a:fld id="{5047B6E7-42F5-4B3C-BE3E-CE2B8D7DCAF3}" type="slidenum">
              <a:rPr lang="en-US"/>
              <a:pPr>
                <a:defRPr/>
              </a:pPr>
              <a:t>‹#›</a:t>
            </a:fld>
            <a:endParaRPr lang="en-US"/>
          </a:p>
        </p:txBody>
      </p:sp>
    </p:spTree>
    <p:extLst>
      <p:ext uri="{BB962C8B-B14F-4D97-AF65-F5344CB8AC3E}">
        <p14:creationId xmlns:p14="http://schemas.microsoft.com/office/powerpoint/2010/main" val="4093159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Vertical Text Placeholder 2">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04617CBF-6E14-48F3-A016-C74B6EF1CD8F}" type="datetime1">
              <a:rPr lang="en-GB" smtClean="0"/>
              <a:t>28/08/2020</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pPr>
              <a:defRPr/>
            </a:pPr>
            <a:fld id="{A09CFF49-89BF-43C5-AC6D-43E732391746}" type="slidenum">
              <a:rPr lang="en-US"/>
              <a:pPr>
                <a:defRPr/>
              </a:pPr>
              <a:t>‹#›</a:t>
            </a:fld>
            <a:endParaRPr lang="en-US"/>
          </a:p>
        </p:txBody>
      </p:sp>
    </p:spTree>
    <p:extLst>
      <p:ext uri="{BB962C8B-B14F-4D97-AF65-F5344CB8AC3E}">
        <p14:creationId xmlns:p14="http://schemas.microsoft.com/office/powerpoint/2010/main" val="9186406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4F11A655-DC97-4771-A24A-FDBC7D6A76BF}" type="datetime1">
              <a:rPr lang="en-GB" smtClean="0"/>
              <a:t>28/08/2020</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pPr>
              <a:defRPr/>
            </a:pPr>
            <a:fld id="{EE31995E-9D18-476E-99BF-EFBE189B2B3D}" type="slidenum">
              <a:rPr lang="en-US"/>
              <a:pPr>
                <a:defRPr/>
              </a:pPr>
              <a:t>‹#›</a:t>
            </a:fld>
            <a:endParaRPr lang="en-US"/>
          </a:p>
        </p:txBody>
      </p:sp>
    </p:spTree>
    <p:extLst>
      <p:ext uri="{BB962C8B-B14F-4D97-AF65-F5344CB8AC3E}">
        <p14:creationId xmlns:p14="http://schemas.microsoft.com/office/powerpoint/2010/main" val="3016796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49222-FA24-42DB-AEF4-087027942826}" type="datetime1">
              <a:rPr lang="en-GB" smtClean="0"/>
              <a:t>28/08/2020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10D027-8838-4109-B32B-C0C8EBCDF9B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7BA7D5F-DAB7-49EB-9BC3-B7109DFC8C61}" type="datetime1">
              <a:rPr lang="en-GB" smtClean="0"/>
              <a:t>28/08/2020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10D027-8838-4109-B32B-C0C8EBCDF9B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5862D85-A26C-43BD-B7F3-E367A1276F54}" type="datetime1">
              <a:rPr lang="en-GB" smtClean="0"/>
              <a:t>28/08/2020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10D027-8838-4109-B32B-C0C8EBCDF9B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CC24700-496C-4164-BC0C-C131CCDEE453}" type="datetime1">
              <a:rPr lang="en-GB" smtClean="0"/>
              <a:t>28/08/2020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10D027-8838-4109-B32B-C0C8EBCDF9B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10E84-6A12-431A-88F3-204345E60FEB}" type="datetime1">
              <a:rPr lang="en-GB" smtClean="0"/>
              <a:t>28/08/2020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10D027-8838-4109-B32B-C0C8EBCDF9B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C56D2A-ADFF-464B-9666-422E71485341}" type="datetime1">
              <a:rPr lang="en-GB" smtClean="0"/>
              <a:t>28/08/2020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10D027-8838-4109-B32B-C0C8EBCDF9B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77EE51-E357-4656-8138-86E20AF23786}" type="datetime1">
              <a:rPr lang="en-GB" smtClean="0"/>
              <a:t>28/08/2020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10D027-8838-4109-B32B-C0C8EBCDF9B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23047-DE0F-44B6-AF5A-2390512F2134}" type="datetime1">
              <a:rPr lang="en-GB" smtClean="0"/>
              <a:t>28/08/2020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10D027-8838-4109-B32B-C0C8EBCDF9B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6"/>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fld id="{4E807EB9-5806-4157-BF4D-06CD99311786}" type="datetime1">
              <a:rPr lang="en-GB" smtClean="0"/>
              <a:t>28/08/2020</a:t>
            </a:fld>
            <a:endParaRPr lang="en-US"/>
          </a:p>
        </p:txBody>
      </p:sp>
      <p:sp>
        <p:nvSpPr>
          <p:cNvPr id="5" name="Footer Placeholder 4">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46A1EE6A-C8B0-4963-887B-138C2B1D304F}" type="slidenum">
              <a:rPr lang="en-US"/>
              <a:pPr>
                <a:defRPr/>
              </a:pPr>
              <a:t>‹#›</a:t>
            </a:fld>
            <a:endParaRPr lang="en-US"/>
          </a:p>
        </p:txBody>
      </p:sp>
    </p:spTree>
    <p:extLst>
      <p:ext uri="{BB962C8B-B14F-4D97-AF65-F5344CB8AC3E}">
        <p14:creationId xmlns:p14="http://schemas.microsoft.com/office/powerpoint/2010/main" val="69300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342900" algn="l" rtl="0" fontAlgn="base">
        <a:lnSpc>
          <a:spcPct val="90000"/>
        </a:lnSpc>
        <a:spcBef>
          <a:spcPct val="0"/>
        </a:spcBef>
        <a:spcAft>
          <a:spcPct val="0"/>
        </a:spcAft>
        <a:defRPr sz="3300">
          <a:solidFill>
            <a:schemeClr val="tx1"/>
          </a:solidFill>
          <a:latin typeface="Calibri Light" panose="020F0302020204030204" pitchFamily="34" charset="0"/>
        </a:defRPr>
      </a:lvl6pPr>
      <a:lvl7pPr marL="685800" algn="l" rtl="0" fontAlgn="base">
        <a:lnSpc>
          <a:spcPct val="90000"/>
        </a:lnSpc>
        <a:spcBef>
          <a:spcPct val="0"/>
        </a:spcBef>
        <a:spcAft>
          <a:spcPct val="0"/>
        </a:spcAft>
        <a:defRPr sz="3300">
          <a:solidFill>
            <a:schemeClr val="tx1"/>
          </a:solidFill>
          <a:latin typeface="Calibri Light" panose="020F0302020204030204" pitchFamily="34" charset="0"/>
        </a:defRPr>
      </a:lvl7pPr>
      <a:lvl8pPr marL="1028700" algn="l" rtl="0" fontAlgn="base">
        <a:lnSpc>
          <a:spcPct val="90000"/>
        </a:lnSpc>
        <a:spcBef>
          <a:spcPct val="0"/>
        </a:spcBef>
        <a:spcAft>
          <a:spcPct val="0"/>
        </a:spcAft>
        <a:defRPr sz="3300">
          <a:solidFill>
            <a:schemeClr val="tx1"/>
          </a:solidFill>
          <a:latin typeface="Calibri Light" panose="020F0302020204030204" pitchFamily="34" charset="0"/>
        </a:defRPr>
      </a:lvl8pPr>
      <a:lvl9pPr marL="1371600" algn="l"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9.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s://go.walsall.gov.uk/walsall-safeguarding-partnership/"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26.xml"/><Relationship Id="rId1" Type="http://schemas.openxmlformats.org/officeDocument/2006/relationships/slideLayout" Target="../slideLayouts/slideLayout5.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9.xml"/><Relationship Id="rId1" Type="http://schemas.openxmlformats.org/officeDocument/2006/relationships/slideLayout" Target="../slideLayouts/slideLayout4.xml"/><Relationship Id="rId4" Type="http://schemas.openxmlformats.org/officeDocument/2006/relationships/image" Target="../media/image2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tel:0800%20028%200285"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mailto:help@nspcc.org.uk"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ctrTitle"/>
          </p:nvPr>
        </p:nvSpPr>
        <p:spPr>
          <a:xfrm>
            <a:off x="611560" y="692696"/>
            <a:ext cx="7772400" cy="2016224"/>
          </a:xfrm>
        </p:spPr>
        <p:txBody>
          <a:bodyPr>
            <a:normAutofit fontScale="90000"/>
          </a:bodyPr>
          <a:lstStyle/>
          <a:p>
            <a:pPr eaLnBrk="1" hangingPunct="1">
              <a:lnSpc>
                <a:spcPct val="90000"/>
              </a:lnSpc>
            </a:pPr>
            <a:r>
              <a:rPr lang="en-GB" sz="3200" b="1" i="1" dirty="0" smtClean="0">
                <a:latin typeface="Antique Olive" pitchFamily="34" charset="0"/>
              </a:rPr>
              <a:t/>
            </a:r>
            <a:br>
              <a:rPr lang="en-GB" sz="3200" b="1" i="1" dirty="0" smtClean="0">
                <a:latin typeface="Antique Olive" pitchFamily="34" charset="0"/>
              </a:rPr>
            </a:br>
            <a:r>
              <a:rPr lang="en-GB" sz="3600" b="1" i="1" dirty="0" smtClean="0">
                <a:latin typeface="Antique Olive" pitchFamily="34" charset="0"/>
              </a:rPr>
              <a:t/>
            </a:r>
            <a:br>
              <a:rPr lang="en-GB" sz="3600" b="1" i="1" dirty="0" smtClean="0">
                <a:latin typeface="Antique Olive" pitchFamily="34" charset="0"/>
              </a:rPr>
            </a:br>
            <a:r>
              <a:rPr lang="en-GB" sz="3600" b="1" i="1" dirty="0" smtClean="0">
                <a:latin typeface="Antique Olive" pitchFamily="34" charset="0"/>
              </a:rPr>
              <a:t/>
            </a:r>
            <a:br>
              <a:rPr lang="en-GB" sz="3600" b="1" i="1" dirty="0" smtClean="0">
                <a:latin typeface="Antique Olive" pitchFamily="34" charset="0"/>
              </a:rPr>
            </a:br>
            <a:r>
              <a:rPr lang="en-GB" sz="3600" b="1" dirty="0" smtClean="0">
                <a:latin typeface="Antique Olive" pitchFamily="34" charset="0"/>
              </a:rPr>
              <a:t>SAFEGUARDING </a:t>
            </a:r>
            <a:r>
              <a:rPr lang="en-GB" sz="3600" b="1" dirty="0" smtClean="0">
                <a:latin typeface="Antique Olive" pitchFamily="34" charset="0"/>
              </a:rPr>
              <a:t>CHILDREN AND YOUNG PEOPLE (LEVEL 1)</a:t>
            </a:r>
          </a:p>
          <a:p>
            <a:pPr eaLnBrk="1" hangingPunct="1">
              <a:lnSpc>
                <a:spcPct val="90000"/>
              </a:lnSpc>
            </a:pPr>
            <a:endParaRPr lang="en-GB" sz="3200" b="1" dirty="0" smtClean="0">
              <a:latin typeface="Antique Olive" pitchFamily="34" charset="0"/>
            </a:endParaRPr>
          </a:p>
          <a:p>
            <a:pPr eaLnBrk="1" hangingPunct="1">
              <a:lnSpc>
                <a:spcPct val="90000"/>
              </a:lnSpc>
            </a:pPr>
            <a:r>
              <a:rPr lang="en-GB" sz="3200" b="1" u="sng" dirty="0" smtClean="0">
                <a:latin typeface="Antique Olive" pitchFamily="34" charset="0"/>
              </a:rPr>
              <a:t>for all school staff </a:t>
            </a:r>
          </a:p>
        </p:txBody>
      </p:sp>
      <p:sp>
        <p:nvSpPr>
          <p:cNvPr id="7" name="TextBox 6"/>
          <p:cNvSpPr txBox="1"/>
          <p:nvPr/>
        </p:nvSpPr>
        <p:spPr>
          <a:xfrm>
            <a:off x="477119" y="3418284"/>
            <a:ext cx="8424936" cy="461665"/>
          </a:xfrm>
          <a:prstGeom prst="rect">
            <a:avLst/>
          </a:prstGeom>
          <a:noFill/>
        </p:spPr>
        <p:txBody>
          <a:bodyPr wrap="square" rtlCol="0">
            <a:spAutoFit/>
          </a:bodyPr>
          <a:lstStyle/>
          <a:p>
            <a:pPr algn="ctr"/>
            <a:r>
              <a:rPr lang="en-GB" sz="2400" b="1" i="1" dirty="0" smtClean="0"/>
              <a:t>SEPTEMBER 2020 – JULY 2021</a:t>
            </a:r>
            <a:endParaRPr lang="en-GB" sz="2400" b="1" i="1" dirty="0"/>
          </a:p>
        </p:txBody>
      </p:sp>
      <p:sp>
        <p:nvSpPr>
          <p:cNvPr id="3" name="Date Placeholder 2"/>
          <p:cNvSpPr>
            <a:spLocks noGrp="1"/>
          </p:cNvSpPr>
          <p:nvPr>
            <p:ph type="dt" sz="half" idx="10"/>
          </p:nvPr>
        </p:nvSpPr>
        <p:spPr/>
        <p:txBody>
          <a:bodyPr/>
          <a:lstStyle/>
          <a:p>
            <a:fld id="{708C0748-090D-4E8F-9FFE-6DA6ACF8B4FB}" type="datetime1">
              <a:rPr lang="en-GB" smtClean="0"/>
              <a:t>28/08/2020</a:t>
            </a:fld>
            <a:endParaRPr lang="en-GB"/>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7032" y="346716"/>
            <a:ext cx="832238" cy="1011130"/>
          </a:xfrm>
          <a:prstGeom prst="rect">
            <a:avLst/>
          </a:prstGeom>
        </p:spPr>
      </p:pic>
      <p:sp>
        <p:nvSpPr>
          <p:cNvPr id="6" name="TextBox 5"/>
          <p:cNvSpPr txBox="1"/>
          <p:nvPr/>
        </p:nvSpPr>
        <p:spPr>
          <a:xfrm>
            <a:off x="107504" y="4116407"/>
            <a:ext cx="8811294" cy="2308324"/>
          </a:xfrm>
          <a:prstGeom prst="rect">
            <a:avLst/>
          </a:prstGeom>
          <a:noFill/>
        </p:spPr>
        <p:txBody>
          <a:bodyPr wrap="square" rtlCol="0">
            <a:spAutoFit/>
          </a:bodyPr>
          <a:lstStyle/>
          <a:p>
            <a:r>
              <a:rPr lang="en-GB" dirty="0"/>
              <a:t> </a:t>
            </a:r>
            <a:r>
              <a:rPr lang="en-GB" b="1" i="1" dirty="0" smtClean="0"/>
              <a:t>‘</a:t>
            </a:r>
            <a:r>
              <a:rPr lang="en-GB" b="1" i="1" dirty="0"/>
              <a:t>You must love one another as I have loved you.’ John 13 v 34</a:t>
            </a:r>
            <a:r>
              <a:rPr lang="en-GB" b="1" i="1" dirty="0" smtClean="0"/>
              <a:t>.</a:t>
            </a:r>
            <a:endParaRPr lang="en-GB" dirty="0"/>
          </a:p>
          <a:p>
            <a:pPr fontAlgn="t"/>
            <a:r>
              <a:rPr lang="en-GB" dirty="0"/>
              <a:t>Working together with love we will provide a happy and nurturing environment where all will, </a:t>
            </a:r>
          </a:p>
          <a:p>
            <a:pPr fontAlgn="t"/>
            <a:r>
              <a:rPr lang="en-GB" b="1" i="1" dirty="0"/>
              <a:t>‘learn to love and love to learn’</a:t>
            </a:r>
            <a:r>
              <a:rPr lang="en-GB" dirty="0"/>
              <a:t>,</a:t>
            </a:r>
            <a:r>
              <a:rPr lang="en-GB" b="1" i="1" dirty="0"/>
              <a:t> </a:t>
            </a:r>
            <a:r>
              <a:rPr lang="en-GB" dirty="0"/>
              <a:t>making outstanding progress through an enriched and creative curriculum. Through our strong Christian ethos we will celebrate and embrace the richness of our community</a:t>
            </a:r>
            <a:r>
              <a:rPr lang="en-GB" dirty="0" smtClean="0"/>
              <a:t>.</a:t>
            </a:r>
            <a:endParaRPr lang="en-GB" dirty="0"/>
          </a:p>
          <a:p>
            <a:pPr fontAlgn="t"/>
            <a:r>
              <a:rPr lang="en-GB" b="1" i="1" dirty="0"/>
              <a:t>Learn to Love - Love to </a:t>
            </a:r>
            <a:r>
              <a:rPr lang="en-GB" b="1" i="1" dirty="0" smtClean="0"/>
              <a:t>Learn</a:t>
            </a:r>
            <a:endParaRPr lang="en-GB" dirty="0"/>
          </a:p>
          <a:p>
            <a:pPr fontAlgn="t"/>
            <a:r>
              <a:rPr lang="en-GB" b="1" i="1" dirty="0"/>
              <a:t>‘You must love one another as I have loved you.’ John 13 v 34</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Covid 19</a:t>
            </a:r>
            <a:endParaRPr lang="en-GB" dirty="0"/>
          </a:p>
        </p:txBody>
      </p:sp>
      <p:sp>
        <p:nvSpPr>
          <p:cNvPr id="3" name="Content Placeholder 2"/>
          <p:cNvSpPr>
            <a:spLocks noGrp="1"/>
          </p:cNvSpPr>
          <p:nvPr>
            <p:ph idx="1"/>
          </p:nvPr>
        </p:nvSpPr>
        <p:spPr/>
        <p:txBody>
          <a:bodyPr/>
          <a:lstStyle/>
          <a:p>
            <a:pPr marL="0" indent="0" algn="ctr">
              <a:buNone/>
            </a:pPr>
            <a:r>
              <a:rPr lang="en-GB" dirty="0">
                <a:solidFill>
                  <a:srgbClr val="000000"/>
                </a:solidFill>
                <a:latin typeface="Times New Roman" panose="02020603050405020304" pitchFamily="18" charset="0"/>
              </a:rPr>
              <a:t> </a:t>
            </a:r>
            <a:r>
              <a:rPr lang="en-GB" dirty="0" smtClean="0"/>
              <a:t>  </a:t>
            </a:r>
            <a:endParaRPr lang="en-GB" dirty="0"/>
          </a:p>
        </p:txBody>
      </p:sp>
      <p:sp>
        <p:nvSpPr>
          <p:cNvPr id="4" name="Date Placeholder 3"/>
          <p:cNvSpPr>
            <a:spLocks noGrp="1"/>
          </p:cNvSpPr>
          <p:nvPr>
            <p:ph type="dt" sz="half" idx="10"/>
          </p:nvPr>
        </p:nvSpPr>
        <p:spPr/>
        <p:txBody>
          <a:bodyPr/>
          <a:lstStyle/>
          <a:p>
            <a:fld id="{93903EED-1CE2-49B0-99AA-116CEA22D821}" type="datetime1">
              <a:rPr lang="en-GB">
                <a:solidFill>
                  <a:prstClr val="black">
                    <a:tint val="75000"/>
                  </a:prstClr>
                </a:solidFill>
                <a:latin typeface="Calibri"/>
              </a:rPr>
              <a:pPr/>
              <a:t>28/08/2020</a:t>
            </a:fld>
            <a:endParaRPr lang="en-GB">
              <a:solidFill>
                <a:prstClr val="black">
                  <a:tint val="75000"/>
                </a:prstClr>
              </a:solidFill>
              <a:latin typeface="Calibri"/>
            </a:endParaRPr>
          </a:p>
        </p:txBody>
      </p:sp>
      <p:sp>
        <p:nvSpPr>
          <p:cNvPr id="5" name="Rectangle 4"/>
          <p:cNvSpPr/>
          <p:nvPr/>
        </p:nvSpPr>
        <p:spPr>
          <a:xfrm>
            <a:off x="4481110" y="3244334"/>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solidFill>
                <a:prstClr val="black"/>
              </a:solidFill>
              <a:latin typeface="Calibri"/>
            </a:endParaRPr>
          </a:p>
        </p:txBody>
      </p:sp>
      <p:sp>
        <p:nvSpPr>
          <p:cNvPr id="6" name="Rectangle 5"/>
          <p:cNvSpPr/>
          <p:nvPr/>
        </p:nvSpPr>
        <p:spPr>
          <a:xfrm>
            <a:off x="4482913" y="3140968"/>
            <a:ext cx="1223213" cy="369332"/>
          </a:xfrm>
          <a:prstGeom prst="rect">
            <a:avLst/>
          </a:prstGeom>
        </p:spPr>
        <p:txBody>
          <a:bodyPr wrap="square">
            <a:spAutoFit/>
          </a:bodyPr>
          <a:lstStyle/>
          <a:p>
            <a:r>
              <a:rPr lang="en-GB" dirty="0">
                <a:solidFill>
                  <a:prstClr val="black"/>
                </a:solidFill>
                <a:latin typeface="Calibri"/>
              </a:rPr>
              <a:t> </a:t>
            </a:r>
          </a:p>
        </p:txBody>
      </p:sp>
      <p:sp>
        <p:nvSpPr>
          <p:cNvPr id="7" name="Rectangle 6"/>
          <p:cNvSpPr/>
          <p:nvPr/>
        </p:nvSpPr>
        <p:spPr>
          <a:xfrm>
            <a:off x="4481110" y="3244334"/>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solidFill>
                <a:prstClr val="black"/>
              </a:solidFill>
              <a:latin typeface="Calibri"/>
            </a:endParaRPr>
          </a:p>
        </p:txBody>
      </p:sp>
      <p:sp>
        <p:nvSpPr>
          <p:cNvPr id="8" name="TextBox 7"/>
          <p:cNvSpPr txBox="1"/>
          <p:nvPr/>
        </p:nvSpPr>
        <p:spPr>
          <a:xfrm>
            <a:off x="327514" y="1435956"/>
            <a:ext cx="2263286" cy="923330"/>
          </a:xfrm>
          <a:prstGeom prst="rect">
            <a:avLst/>
          </a:prstGeom>
          <a:solidFill>
            <a:schemeClr val="bg1">
              <a:lumMod val="85000"/>
            </a:schemeClr>
          </a:solidFill>
        </p:spPr>
        <p:txBody>
          <a:bodyPr wrap="square" rtlCol="0">
            <a:spAutoFit/>
          </a:bodyPr>
          <a:lstStyle/>
          <a:p>
            <a:pPr algn="ctr"/>
            <a:r>
              <a:rPr lang="en-US" dirty="0">
                <a:solidFill>
                  <a:srgbClr val="000000"/>
                </a:solidFill>
                <a:latin typeface="Calibri" panose="020F0502020204030204" pitchFamily="34" charset="0"/>
              </a:rPr>
              <a:t>Be aware that mental health </a:t>
            </a:r>
            <a:endParaRPr lang="en-US" dirty="0" smtClean="0">
              <a:solidFill>
                <a:srgbClr val="000000"/>
              </a:solidFill>
              <a:latin typeface="Calibri" panose="020F0502020204030204" pitchFamily="34" charset="0"/>
            </a:endParaRPr>
          </a:p>
          <a:p>
            <a:pPr algn="ctr"/>
            <a:r>
              <a:rPr lang="en-US" dirty="0" smtClean="0">
                <a:solidFill>
                  <a:srgbClr val="000000"/>
                </a:solidFill>
                <a:latin typeface="Calibri" panose="020F0502020204030204" pitchFamily="34" charset="0"/>
              </a:rPr>
              <a:t>problems</a:t>
            </a:r>
            <a:endParaRPr lang="en-GB" dirty="0">
              <a:solidFill>
                <a:prstClr val="black"/>
              </a:solidFill>
              <a:latin typeface="Calibri"/>
            </a:endParaRPr>
          </a:p>
        </p:txBody>
      </p:sp>
      <p:sp>
        <p:nvSpPr>
          <p:cNvPr id="9" name="TextBox 8"/>
          <p:cNvSpPr txBox="1"/>
          <p:nvPr/>
        </p:nvSpPr>
        <p:spPr>
          <a:xfrm>
            <a:off x="339368" y="4276822"/>
            <a:ext cx="2263286" cy="369332"/>
          </a:xfrm>
          <a:prstGeom prst="rect">
            <a:avLst/>
          </a:prstGeom>
          <a:solidFill>
            <a:schemeClr val="bg1">
              <a:lumMod val="85000"/>
            </a:schemeClr>
          </a:solidFill>
        </p:spPr>
        <p:txBody>
          <a:bodyPr wrap="square" rtlCol="0">
            <a:spAutoFit/>
          </a:bodyPr>
          <a:lstStyle/>
          <a:p>
            <a:pPr algn="ctr"/>
            <a:r>
              <a:rPr lang="en-US" dirty="0">
                <a:solidFill>
                  <a:srgbClr val="000000"/>
                </a:solidFill>
                <a:latin typeface="Calibri" panose="020F0502020204030204" pitchFamily="34" charset="0"/>
              </a:rPr>
              <a:t>Domestic abuse </a:t>
            </a:r>
            <a:endParaRPr lang="en-GB" dirty="0">
              <a:solidFill>
                <a:prstClr val="black"/>
              </a:solidFill>
              <a:latin typeface="Calibri"/>
            </a:endParaRPr>
          </a:p>
        </p:txBody>
      </p:sp>
      <p:sp>
        <p:nvSpPr>
          <p:cNvPr id="10" name="TextBox 9"/>
          <p:cNvSpPr txBox="1"/>
          <p:nvPr/>
        </p:nvSpPr>
        <p:spPr>
          <a:xfrm>
            <a:off x="362305" y="3414379"/>
            <a:ext cx="2237951" cy="646331"/>
          </a:xfrm>
          <a:prstGeom prst="rect">
            <a:avLst/>
          </a:prstGeom>
          <a:solidFill>
            <a:schemeClr val="bg1">
              <a:lumMod val="85000"/>
            </a:schemeClr>
          </a:solidFill>
        </p:spPr>
        <p:txBody>
          <a:bodyPr wrap="square" rtlCol="0">
            <a:spAutoFit/>
          </a:bodyPr>
          <a:lstStyle/>
          <a:p>
            <a:pPr algn="ctr"/>
            <a:r>
              <a:rPr lang="en-US" dirty="0">
                <a:solidFill>
                  <a:srgbClr val="000000"/>
                </a:solidFill>
                <a:latin typeface="Calibri" panose="020F0502020204030204" pitchFamily="34" charset="0"/>
              </a:rPr>
              <a:t>Home learning frustrations </a:t>
            </a:r>
            <a:endParaRPr lang="en-GB" dirty="0">
              <a:solidFill>
                <a:prstClr val="black"/>
              </a:solidFill>
              <a:latin typeface="Calibri"/>
            </a:endParaRPr>
          </a:p>
        </p:txBody>
      </p:sp>
      <p:sp>
        <p:nvSpPr>
          <p:cNvPr id="12" name="TextBox 11"/>
          <p:cNvSpPr txBox="1"/>
          <p:nvPr/>
        </p:nvSpPr>
        <p:spPr>
          <a:xfrm>
            <a:off x="2831233" y="1423670"/>
            <a:ext cx="2263286" cy="923330"/>
          </a:xfrm>
          <a:prstGeom prst="rect">
            <a:avLst/>
          </a:prstGeom>
          <a:solidFill>
            <a:schemeClr val="bg1">
              <a:lumMod val="85000"/>
            </a:schemeClr>
          </a:solidFill>
        </p:spPr>
        <p:txBody>
          <a:bodyPr wrap="square" rtlCol="0">
            <a:spAutoFit/>
          </a:bodyPr>
          <a:lstStyle/>
          <a:p>
            <a:pPr algn="ctr"/>
            <a:r>
              <a:rPr lang="en-US" dirty="0">
                <a:solidFill>
                  <a:srgbClr val="000000"/>
                </a:solidFill>
                <a:latin typeface="Calibri" panose="020F0502020204030204" pitchFamily="34" charset="0"/>
              </a:rPr>
              <a:t>Children missing from education</a:t>
            </a:r>
            <a:endParaRPr lang="en-GB" dirty="0">
              <a:solidFill>
                <a:prstClr val="black"/>
              </a:solidFill>
              <a:latin typeface="Calibri"/>
            </a:endParaRPr>
          </a:p>
        </p:txBody>
      </p:sp>
      <p:sp>
        <p:nvSpPr>
          <p:cNvPr id="13" name="TextBox 12"/>
          <p:cNvSpPr txBox="1"/>
          <p:nvPr/>
        </p:nvSpPr>
        <p:spPr>
          <a:xfrm>
            <a:off x="2831233" y="2474414"/>
            <a:ext cx="2263286" cy="646331"/>
          </a:xfrm>
          <a:prstGeom prst="rect">
            <a:avLst/>
          </a:prstGeom>
          <a:solidFill>
            <a:schemeClr val="bg1">
              <a:lumMod val="85000"/>
            </a:schemeClr>
          </a:solidFill>
        </p:spPr>
        <p:txBody>
          <a:bodyPr wrap="square" rtlCol="0">
            <a:spAutoFit/>
          </a:bodyPr>
          <a:lstStyle/>
          <a:p>
            <a:pPr algn="ctr"/>
            <a:r>
              <a:rPr lang="en-US" dirty="0">
                <a:solidFill>
                  <a:srgbClr val="000000"/>
                </a:solidFill>
                <a:latin typeface="Calibri" panose="020F0502020204030204" pitchFamily="34" charset="0"/>
              </a:rPr>
              <a:t>Traumatic impact of Covid 19</a:t>
            </a:r>
            <a:endParaRPr lang="en-GB" dirty="0">
              <a:solidFill>
                <a:prstClr val="black"/>
              </a:solidFill>
              <a:latin typeface="Calibri"/>
            </a:endParaRPr>
          </a:p>
        </p:txBody>
      </p:sp>
      <p:sp>
        <p:nvSpPr>
          <p:cNvPr id="14" name="TextBox 13"/>
          <p:cNvSpPr txBox="1"/>
          <p:nvPr/>
        </p:nvSpPr>
        <p:spPr>
          <a:xfrm>
            <a:off x="5224205" y="1521554"/>
            <a:ext cx="2480143" cy="5078313"/>
          </a:xfrm>
          <a:prstGeom prst="rect">
            <a:avLst/>
          </a:prstGeom>
          <a:noFill/>
        </p:spPr>
        <p:txBody>
          <a:bodyPr wrap="square" rtlCol="0">
            <a:spAutoFit/>
          </a:bodyPr>
          <a:lstStyle/>
          <a:p>
            <a:pPr algn="ctr"/>
            <a:r>
              <a:rPr lang="en-GB" sz="3200" b="1" dirty="0">
                <a:solidFill>
                  <a:prstClr val="black"/>
                </a:solidFill>
                <a:latin typeface="Calibri"/>
              </a:rPr>
              <a:t>Remember:-</a:t>
            </a:r>
          </a:p>
          <a:p>
            <a:pPr algn="ctr"/>
            <a:r>
              <a:rPr lang="en-GB" sz="3200" b="1" dirty="0">
                <a:solidFill>
                  <a:prstClr val="black"/>
                </a:solidFill>
                <a:latin typeface="Calibri"/>
              </a:rPr>
              <a:t>Safeguarding is everyone's responsibility</a:t>
            </a:r>
          </a:p>
          <a:p>
            <a:pPr algn="ctr"/>
            <a:endParaRPr lang="en-GB" sz="3200" b="1" dirty="0">
              <a:solidFill>
                <a:prstClr val="black"/>
              </a:solidFill>
              <a:latin typeface="Calibri"/>
            </a:endParaRPr>
          </a:p>
          <a:p>
            <a:pPr algn="ctr"/>
            <a:r>
              <a:rPr lang="en-GB" sz="3200" b="1" dirty="0">
                <a:solidFill>
                  <a:prstClr val="black"/>
                </a:solidFill>
                <a:latin typeface="Calibri"/>
              </a:rPr>
              <a:t>Mental health is everyone's responsibility</a:t>
            </a:r>
          </a:p>
          <a:p>
            <a:endParaRPr lang="en-GB" dirty="0">
              <a:solidFill>
                <a:prstClr val="black"/>
              </a:solidFill>
              <a:latin typeface="Calibri"/>
            </a:endParaRPr>
          </a:p>
          <a:p>
            <a:endParaRPr lang="en-GB" dirty="0">
              <a:solidFill>
                <a:prstClr val="black"/>
              </a:solidFill>
              <a:latin typeface="Calibri"/>
            </a:endParaRPr>
          </a:p>
        </p:txBody>
      </p:sp>
      <p:pic>
        <p:nvPicPr>
          <p:cNvPr id="15" name="Picture 14"/>
          <p:cNvPicPr>
            <a:picLocks noChangeAspect="1"/>
          </p:cNvPicPr>
          <p:nvPr/>
        </p:nvPicPr>
        <p:blipFill>
          <a:blip r:embed="rId3"/>
          <a:stretch>
            <a:fillRect/>
          </a:stretch>
        </p:blipFill>
        <p:spPr>
          <a:xfrm>
            <a:off x="7550596" y="2524864"/>
            <a:ext cx="965690" cy="1287587"/>
          </a:xfrm>
          <a:prstGeom prst="rect">
            <a:avLst/>
          </a:prstGeom>
        </p:spPr>
      </p:pic>
      <p:pic>
        <p:nvPicPr>
          <p:cNvPr id="16" name="Picture 15"/>
          <p:cNvPicPr>
            <a:picLocks noChangeAspect="1"/>
          </p:cNvPicPr>
          <p:nvPr/>
        </p:nvPicPr>
        <p:blipFill>
          <a:blip r:embed="rId4"/>
          <a:stretch>
            <a:fillRect/>
          </a:stretch>
        </p:blipFill>
        <p:spPr>
          <a:xfrm>
            <a:off x="7543852" y="4385858"/>
            <a:ext cx="964775" cy="1292464"/>
          </a:xfrm>
          <a:prstGeom prst="rect">
            <a:avLst/>
          </a:prstGeom>
        </p:spPr>
      </p:pic>
      <p:sp>
        <p:nvSpPr>
          <p:cNvPr id="17" name="TextBox 16"/>
          <p:cNvSpPr txBox="1"/>
          <p:nvPr/>
        </p:nvSpPr>
        <p:spPr>
          <a:xfrm>
            <a:off x="2868883" y="3502166"/>
            <a:ext cx="2263286" cy="369332"/>
          </a:xfrm>
          <a:prstGeom prst="rect">
            <a:avLst/>
          </a:prstGeom>
          <a:solidFill>
            <a:schemeClr val="bg1">
              <a:lumMod val="85000"/>
            </a:schemeClr>
          </a:solidFill>
        </p:spPr>
        <p:txBody>
          <a:bodyPr wrap="square" rtlCol="0">
            <a:spAutoFit/>
          </a:bodyPr>
          <a:lstStyle/>
          <a:p>
            <a:pPr algn="ctr"/>
            <a:r>
              <a:rPr lang="en-US" dirty="0">
                <a:solidFill>
                  <a:srgbClr val="000000"/>
                </a:solidFill>
                <a:latin typeface="Calibri" panose="020F0502020204030204" pitchFamily="34" charset="0"/>
              </a:rPr>
              <a:t>Young carers </a:t>
            </a:r>
            <a:endParaRPr lang="en-GB" dirty="0">
              <a:solidFill>
                <a:prstClr val="black"/>
              </a:solidFill>
              <a:latin typeface="Calibri"/>
            </a:endParaRPr>
          </a:p>
        </p:txBody>
      </p:sp>
      <p:sp>
        <p:nvSpPr>
          <p:cNvPr id="18" name="TextBox 17"/>
          <p:cNvSpPr txBox="1"/>
          <p:nvPr/>
        </p:nvSpPr>
        <p:spPr>
          <a:xfrm>
            <a:off x="346917" y="2524864"/>
            <a:ext cx="2263286" cy="646331"/>
          </a:xfrm>
          <a:prstGeom prst="rect">
            <a:avLst/>
          </a:prstGeom>
          <a:solidFill>
            <a:schemeClr val="bg1">
              <a:lumMod val="85000"/>
            </a:schemeClr>
          </a:solidFill>
        </p:spPr>
        <p:txBody>
          <a:bodyPr wrap="square" rtlCol="0">
            <a:spAutoFit/>
          </a:bodyPr>
          <a:lstStyle/>
          <a:p>
            <a:pPr algn="ctr"/>
            <a:r>
              <a:rPr lang="en-US" dirty="0">
                <a:solidFill>
                  <a:srgbClr val="000000"/>
                </a:solidFill>
                <a:latin typeface="Calibri" panose="020F0502020204030204" pitchFamily="34" charset="0"/>
              </a:rPr>
              <a:t>Increased time on social media</a:t>
            </a:r>
            <a:endParaRPr lang="en-GB" dirty="0">
              <a:solidFill>
                <a:prstClr val="black"/>
              </a:solidFill>
              <a:latin typeface="Calibri"/>
            </a:endParaRPr>
          </a:p>
        </p:txBody>
      </p:sp>
      <p:sp>
        <p:nvSpPr>
          <p:cNvPr id="19" name="TextBox 18"/>
          <p:cNvSpPr txBox="1"/>
          <p:nvPr/>
        </p:nvSpPr>
        <p:spPr>
          <a:xfrm>
            <a:off x="2868883" y="4310901"/>
            <a:ext cx="2263286" cy="369332"/>
          </a:xfrm>
          <a:prstGeom prst="rect">
            <a:avLst/>
          </a:prstGeom>
          <a:solidFill>
            <a:schemeClr val="bg1">
              <a:lumMod val="85000"/>
            </a:schemeClr>
          </a:solidFill>
        </p:spPr>
        <p:txBody>
          <a:bodyPr wrap="square" rtlCol="0">
            <a:spAutoFit/>
          </a:bodyPr>
          <a:lstStyle/>
          <a:p>
            <a:pPr algn="ctr"/>
            <a:r>
              <a:rPr lang="en-US" dirty="0" smtClean="0">
                <a:solidFill>
                  <a:srgbClr val="000000"/>
                </a:solidFill>
                <a:latin typeface="Calibri" panose="020F0502020204030204" pitchFamily="34" charset="0"/>
              </a:rPr>
              <a:t>Poverty and hardship</a:t>
            </a:r>
            <a:endParaRPr lang="en-GB" dirty="0">
              <a:solidFill>
                <a:prstClr val="black"/>
              </a:solidFill>
              <a:latin typeface="Calibri"/>
            </a:endParaRPr>
          </a:p>
        </p:txBody>
      </p:sp>
      <p:sp>
        <p:nvSpPr>
          <p:cNvPr id="20" name="TextBox 19"/>
          <p:cNvSpPr txBox="1"/>
          <p:nvPr/>
        </p:nvSpPr>
        <p:spPr>
          <a:xfrm>
            <a:off x="1699591" y="5308990"/>
            <a:ext cx="2263286" cy="646331"/>
          </a:xfrm>
          <a:prstGeom prst="rect">
            <a:avLst/>
          </a:prstGeom>
          <a:solidFill>
            <a:schemeClr val="bg1">
              <a:lumMod val="85000"/>
            </a:schemeClr>
          </a:solidFill>
        </p:spPr>
        <p:txBody>
          <a:bodyPr wrap="square" rtlCol="0">
            <a:spAutoFit/>
          </a:bodyPr>
          <a:lstStyle/>
          <a:p>
            <a:pPr algn="ctr"/>
            <a:r>
              <a:rPr lang="en-US" dirty="0" smtClean="0">
                <a:solidFill>
                  <a:srgbClr val="000000"/>
                </a:solidFill>
                <a:latin typeface="Calibri" panose="020F0502020204030204" pitchFamily="34" charset="0"/>
              </a:rPr>
              <a:t>Increased family breakdown</a:t>
            </a:r>
            <a:endParaRPr lang="en-GB" dirty="0">
              <a:solidFill>
                <a:prstClr val="black"/>
              </a:solidFill>
              <a:latin typeface="Calibri"/>
            </a:endParaRPr>
          </a:p>
        </p:txBody>
      </p:sp>
    </p:spTree>
    <p:extLst>
      <p:ext uri="{BB962C8B-B14F-4D97-AF65-F5344CB8AC3E}">
        <p14:creationId xmlns:p14="http://schemas.microsoft.com/office/powerpoint/2010/main" val="400791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4800" b="1" dirty="0" smtClean="0"/>
              <a:t>Key people…...</a:t>
            </a:r>
            <a:endParaRPr lang="en-GB" sz="4800" b="1" dirty="0"/>
          </a:p>
        </p:txBody>
      </p:sp>
      <p:sp>
        <p:nvSpPr>
          <p:cNvPr id="3" name="Date Placeholder 2"/>
          <p:cNvSpPr>
            <a:spLocks noGrp="1"/>
          </p:cNvSpPr>
          <p:nvPr>
            <p:ph type="dt" sz="half" idx="10"/>
          </p:nvPr>
        </p:nvSpPr>
        <p:spPr/>
        <p:txBody>
          <a:bodyPr/>
          <a:lstStyle/>
          <a:p>
            <a:pPr>
              <a:defRPr/>
            </a:pPr>
            <a:fld id="{36387B9C-29AF-4D8A-BD94-3D83774069B0}" type="datetime1">
              <a:rPr lang="en-GB" smtClean="0"/>
              <a:t>28/08/2020</a:t>
            </a:fld>
            <a:endParaRPr lang="en-US"/>
          </a:p>
        </p:txBody>
      </p:sp>
      <p:graphicFrame>
        <p:nvGraphicFramePr>
          <p:cNvPr id="5" name="Table 4"/>
          <p:cNvGraphicFramePr>
            <a:graphicFrameLocks noGrp="1"/>
          </p:cNvGraphicFramePr>
          <p:nvPr/>
        </p:nvGraphicFramePr>
        <p:xfrm>
          <a:off x="1637665" y="2446814"/>
          <a:ext cx="5868670" cy="2560320"/>
        </p:xfrm>
        <a:graphic>
          <a:graphicData uri="http://schemas.openxmlformats.org/drawingml/2006/table">
            <a:tbl>
              <a:tblPr firstRow="1" firstCol="1" bandRow="1">
                <a:tableStyleId>{5C22544A-7EE6-4342-B048-85BDC9FD1C3A}</a:tableStyleId>
              </a:tblPr>
              <a:tblGrid>
                <a:gridCol w="2948940"/>
                <a:gridCol w="2919730"/>
              </a:tblGrid>
              <a:tr h="0">
                <a:tc>
                  <a:txBody>
                    <a:bodyPr/>
                    <a:lstStyle/>
                    <a:p>
                      <a:pPr>
                        <a:spcAft>
                          <a:spcPts val="0"/>
                        </a:spcAft>
                      </a:pPr>
                      <a:r>
                        <a:rPr lang="en-GB" sz="1200">
                          <a:effectLst/>
                        </a:rPr>
                        <a:t>Designated Safeguarding Lead (DSL)</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a:effectLst/>
                        </a:rPr>
                        <a:t>Mr Les Dow </a:t>
                      </a:r>
                      <a:endParaRPr lang="en-GB" sz="1200">
                        <a:effectLst/>
                        <a:latin typeface="Times New Roman"/>
                        <a:ea typeface="Times New Roman"/>
                        <a:cs typeface="Times New Roman"/>
                      </a:endParaRPr>
                    </a:p>
                  </a:txBody>
                  <a:tcPr marL="68580" marR="68580" marT="0" marB="0"/>
                </a:tc>
              </a:tr>
              <a:tr h="0">
                <a:tc>
                  <a:txBody>
                    <a:bodyPr/>
                    <a:lstStyle/>
                    <a:p>
                      <a:pPr>
                        <a:spcAft>
                          <a:spcPts val="0"/>
                        </a:spcAft>
                      </a:pPr>
                      <a:r>
                        <a:rPr lang="en-GB" sz="1200">
                          <a:effectLst/>
                        </a:rPr>
                        <a:t>Head teacher</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a:effectLst/>
                        </a:rPr>
                        <a:t>Mr Mark Dakin </a:t>
                      </a:r>
                      <a:endParaRPr lang="en-GB" sz="1200">
                        <a:effectLst/>
                        <a:latin typeface="Times New Roman"/>
                        <a:ea typeface="Times New Roman"/>
                        <a:cs typeface="Times New Roman"/>
                      </a:endParaRPr>
                    </a:p>
                  </a:txBody>
                  <a:tcPr marL="68580" marR="68580" marT="0" marB="0"/>
                </a:tc>
              </a:tr>
              <a:tr h="0">
                <a:tc>
                  <a:txBody>
                    <a:bodyPr/>
                    <a:lstStyle/>
                    <a:p>
                      <a:pPr>
                        <a:spcAft>
                          <a:spcPts val="0"/>
                        </a:spcAft>
                      </a:pPr>
                      <a:r>
                        <a:rPr lang="en-GB" sz="1200">
                          <a:effectLst/>
                        </a:rPr>
                        <a:t>Chair of Governors</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a:effectLst/>
                        </a:rPr>
                        <a:t>Mr Barry Thorndyke</a:t>
                      </a:r>
                      <a:endParaRPr lang="en-GB" sz="1200">
                        <a:effectLst/>
                        <a:latin typeface="Times New Roman"/>
                        <a:ea typeface="Times New Roman"/>
                        <a:cs typeface="Times New Roman"/>
                      </a:endParaRPr>
                    </a:p>
                  </a:txBody>
                  <a:tcPr marL="68580" marR="68580" marT="0" marB="0"/>
                </a:tc>
              </a:tr>
              <a:tr h="0">
                <a:tc>
                  <a:txBody>
                    <a:bodyPr/>
                    <a:lstStyle/>
                    <a:p>
                      <a:pPr>
                        <a:spcAft>
                          <a:spcPts val="0"/>
                        </a:spcAft>
                      </a:pPr>
                      <a:r>
                        <a:rPr lang="en-GB" sz="1200">
                          <a:effectLst/>
                        </a:rPr>
                        <a:t>Safeguarding Governor</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a:effectLst/>
                        </a:rPr>
                        <a:t>Mr Barry Thorndyke and Rev. Sue Boyce</a:t>
                      </a:r>
                      <a:endParaRPr lang="en-GB" sz="1200">
                        <a:effectLst/>
                        <a:latin typeface="Times New Roman"/>
                        <a:ea typeface="Times New Roman"/>
                        <a:cs typeface="Times New Roman"/>
                      </a:endParaRPr>
                    </a:p>
                  </a:txBody>
                  <a:tcPr marL="68580" marR="68580" marT="0" marB="0"/>
                </a:tc>
              </a:tr>
              <a:tr h="0">
                <a:tc>
                  <a:txBody>
                    <a:bodyPr/>
                    <a:lstStyle/>
                    <a:p>
                      <a:pPr>
                        <a:spcAft>
                          <a:spcPts val="0"/>
                        </a:spcAft>
                      </a:pPr>
                      <a:r>
                        <a:rPr lang="en-GB" sz="1200">
                          <a:effectLst/>
                        </a:rPr>
                        <a:t>Deputy DSL</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a:effectLst/>
                        </a:rPr>
                        <a:t>Mr Mark Dakin </a:t>
                      </a:r>
                      <a:endParaRPr lang="en-GB" sz="1200">
                        <a:effectLst/>
                        <a:latin typeface="Times New Roman"/>
                        <a:ea typeface="Times New Roman"/>
                        <a:cs typeface="Times New Roman"/>
                      </a:endParaRPr>
                    </a:p>
                  </a:txBody>
                  <a:tcPr marL="68580" marR="68580" marT="0" marB="0"/>
                </a:tc>
              </a:tr>
              <a:tr h="0">
                <a:tc>
                  <a:txBody>
                    <a:bodyPr/>
                    <a:lstStyle/>
                    <a:p>
                      <a:pPr>
                        <a:spcAft>
                          <a:spcPts val="0"/>
                        </a:spcAft>
                      </a:pPr>
                      <a:r>
                        <a:rPr lang="en-GB" sz="1200">
                          <a:effectLst/>
                        </a:rPr>
                        <a:t>Deputy DSL</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a:effectLst/>
                        </a:rPr>
                        <a:t>Mrs Harsimrat Kaur Mavi</a:t>
                      </a:r>
                      <a:endParaRPr lang="en-GB" sz="1200">
                        <a:effectLst/>
                        <a:latin typeface="Times New Roman"/>
                        <a:ea typeface="Times New Roman"/>
                        <a:cs typeface="Times New Roman"/>
                      </a:endParaRPr>
                    </a:p>
                  </a:txBody>
                  <a:tcPr marL="68580" marR="68580" marT="0" marB="0"/>
                </a:tc>
              </a:tr>
              <a:tr h="0">
                <a:tc>
                  <a:txBody>
                    <a:bodyPr/>
                    <a:lstStyle/>
                    <a:p>
                      <a:pPr>
                        <a:spcAft>
                          <a:spcPts val="0"/>
                        </a:spcAft>
                      </a:pPr>
                      <a:r>
                        <a:rPr lang="en-GB" sz="1200">
                          <a:effectLst/>
                        </a:rPr>
                        <a:t>Deputy DSL</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a:effectLst/>
                        </a:rPr>
                        <a:t>Mrs Lindsey Leonowicz </a:t>
                      </a:r>
                      <a:endParaRPr lang="en-GB" sz="1200">
                        <a:effectLst/>
                        <a:latin typeface="Times New Roman"/>
                        <a:ea typeface="Times New Roman"/>
                        <a:cs typeface="Times New Roman"/>
                      </a:endParaRPr>
                    </a:p>
                  </a:txBody>
                  <a:tcPr marL="68580" marR="68580" marT="0" marB="0"/>
                </a:tc>
              </a:tr>
              <a:tr h="0">
                <a:tc>
                  <a:txBody>
                    <a:bodyPr/>
                    <a:lstStyle/>
                    <a:p>
                      <a:pPr>
                        <a:spcAft>
                          <a:spcPts val="0"/>
                        </a:spcAft>
                      </a:pPr>
                      <a:r>
                        <a:rPr lang="en-GB" sz="1200">
                          <a:effectLst/>
                        </a:rPr>
                        <a:t>Special Educational Needs Coordinator</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a:effectLst/>
                        </a:rPr>
                        <a:t>Mrs Harsimrat Kaur Mavi </a:t>
                      </a:r>
                      <a:endParaRPr lang="en-GB" sz="1200">
                        <a:effectLst/>
                        <a:latin typeface="Times New Roman"/>
                        <a:ea typeface="Times New Roman"/>
                        <a:cs typeface="Times New Roman"/>
                      </a:endParaRPr>
                    </a:p>
                  </a:txBody>
                  <a:tcPr marL="68580" marR="68580" marT="0" marB="0"/>
                </a:tc>
              </a:tr>
              <a:tr h="0">
                <a:tc>
                  <a:txBody>
                    <a:bodyPr/>
                    <a:lstStyle/>
                    <a:p>
                      <a:pPr>
                        <a:spcAft>
                          <a:spcPts val="0"/>
                        </a:spcAft>
                      </a:pPr>
                      <a:r>
                        <a:rPr lang="en-GB" sz="1200">
                          <a:effectLst/>
                        </a:rPr>
                        <a:t>Single Point of Contact (Preventing Radicalisation) (SPOC)</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a:effectLst/>
                        </a:rPr>
                        <a:t>Mr Les Dow</a:t>
                      </a:r>
                      <a:endParaRPr lang="en-GB" sz="1200">
                        <a:effectLst/>
                        <a:latin typeface="Times New Roman"/>
                        <a:ea typeface="Times New Roman"/>
                        <a:cs typeface="Times New Roman"/>
                      </a:endParaRPr>
                    </a:p>
                  </a:txBody>
                  <a:tcPr marL="68580" marR="68580" marT="0" marB="0"/>
                </a:tc>
              </a:tr>
              <a:tr h="0">
                <a:tc>
                  <a:txBody>
                    <a:bodyPr/>
                    <a:lstStyle/>
                    <a:p>
                      <a:pPr>
                        <a:spcAft>
                          <a:spcPts val="0"/>
                        </a:spcAft>
                      </a:pPr>
                      <a:r>
                        <a:rPr lang="en-GB" sz="1200">
                          <a:effectLst/>
                        </a:rPr>
                        <a:t>Looked After Children Designated Teacher</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a:effectLst/>
                        </a:rPr>
                        <a:t>Mrs Hasimrat Kaur Mavi</a:t>
                      </a:r>
                      <a:endParaRPr lang="en-GB" sz="1200">
                        <a:effectLst/>
                        <a:latin typeface="Times New Roman"/>
                        <a:ea typeface="Times New Roman"/>
                        <a:cs typeface="Times New Roman"/>
                      </a:endParaRPr>
                    </a:p>
                  </a:txBody>
                  <a:tcPr marL="68580" marR="68580" marT="0" marB="0"/>
                </a:tc>
              </a:tr>
              <a:tr h="0">
                <a:tc>
                  <a:txBody>
                    <a:bodyPr/>
                    <a:lstStyle/>
                    <a:p>
                      <a:pPr>
                        <a:spcAft>
                          <a:spcPts val="0"/>
                        </a:spcAft>
                      </a:pPr>
                      <a:r>
                        <a:rPr lang="en-GB" sz="1200">
                          <a:effectLst/>
                        </a:rPr>
                        <a:t>Designated Lead for online Safety (responsible to DSL)</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a:effectLst/>
                        </a:rPr>
                        <a:t>Mr Daniel Hatfield </a:t>
                      </a:r>
                      <a:endParaRPr lang="en-GB" sz="1200">
                        <a:effectLst/>
                        <a:latin typeface="Times New Roman"/>
                        <a:ea typeface="Times New Roman"/>
                        <a:cs typeface="Times New Roman"/>
                      </a:endParaRPr>
                    </a:p>
                  </a:txBody>
                  <a:tcPr marL="68580" marR="68580" marT="0" marB="0"/>
                </a:tc>
              </a:tr>
              <a:tr h="0">
                <a:tc>
                  <a:txBody>
                    <a:bodyPr/>
                    <a:lstStyle/>
                    <a:p>
                      <a:pPr>
                        <a:spcAft>
                          <a:spcPts val="0"/>
                        </a:spcAft>
                      </a:pPr>
                      <a:r>
                        <a:rPr lang="en-GB" sz="1200">
                          <a:effectLst/>
                        </a:rPr>
                        <a:t>Senior Lead for Mental Health</a:t>
                      </a:r>
                      <a:endParaRPr lang="en-GB" sz="1200">
                        <a:effectLst/>
                        <a:latin typeface="Times New Roman"/>
                        <a:ea typeface="Times New Roman"/>
                        <a:cs typeface="Times New Roman"/>
                      </a:endParaRPr>
                    </a:p>
                  </a:txBody>
                  <a:tcPr marL="68580" marR="68580" marT="0" marB="0"/>
                </a:tc>
                <a:tc>
                  <a:txBody>
                    <a:bodyPr/>
                    <a:lstStyle/>
                    <a:p>
                      <a:pPr>
                        <a:spcAft>
                          <a:spcPts val="0"/>
                        </a:spcAft>
                      </a:pPr>
                      <a:r>
                        <a:rPr lang="en-GB" sz="1200" dirty="0">
                          <a:effectLst/>
                        </a:rPr>
                        <a:t>Mrs Lindsey Leonowicz </a:t>
                      </a:r>
                      <a:endParaRPr lang="en-GB" sz="1200" dirty="0">
                        <a:effectLst/>
                        <a:latin typeface="Times New Roman"/>
                        <a:ea typeface="Times New Roman"/>
                        <a:cs typeface="Times New Roman"/>
                      </a:endParaRPr>
                    </a:p>
                  </a:txBody>
                  <a:tcPr marL="68580" marR="68580" marT="0" marB="0"/>
                </a:tc>
              </a:tr>
            </a:tbl>
          </a:graphicData>
        </a:graphic>
      </p:graphicFrame>
      <p:sp>
        <p:nvSpPr>
          <p:cNvPr id="6" name="Rectangle 1"/>
          <p:cNvSpPr>
            <a:spLocks noChangeArrowheads="1"/>
          </p:cNvSpPr>
          <p:nvPr/>
        </p:nvSpPr>
        <p:spPr bwMode="auto">
          <a:xfrm>
            <a:off x="1638300" y="24463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6"/>
          <p:cNvSpPr>
            <a:spLocks noGrp="1"/>
          </p:cNvSpPr>
          <p:nvPr>
            <p:ph idx="1"/>
          </p:nvPr>
        </p:nvSpPr>
        <p:spPr/>
        <p:txBody>
          <a:bodyPr/>
          <a:lstStyle/>
          <a:p>
            <a:endParaRPr lang="en-GB" dirty="0"/>
          </a:p>
        </p:txBody>
      </p:sp>
    </p:spTree>
    <p:extLst>
      <p:ext uri="{BB962C8B-B14F-4D97-AF65-F5344CB8AC3E}">
        <p14:creationId xmlns:p14="http://schemas.microsoft.com/office/powerpoint/2010/main" val="543856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392" y="240729"/>
            <a:ext cx="7886700" cy="1325563"/>
          </a:xfrm>
        </p:spPr>
        <p:txBody>
          <a:bodyPr/>
          <a:lstStyle/>
          <a:p>
            <a:pPr algn="ctr"/>
            <a:r>
              <a:rPr lang="en-GB" sz="3600" b="1" dirty="0" smtClean="0"/>
              <a:t>Safeguarding is everyone's responsibility…..</a:t>
            </a:r>
            <a:endParaRPr lang="en-GB" sz="3600" b="1" dirty="0"/>
          </a:p>
        </p:txBody>
      </p:sp>
      <p:pic>
        <p:nvPicPr>
          <p:cNvPr id="10" name="Content Placeholder 9"/>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329274" y="4325134"/>
            <a:ext cx="2480233" cy="1984186"/>
          </a:xfr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99423" y="1418861"/>
            <a:ext cx="1977008" cy="2372410"/>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9552" y="1733435"/>
            <a:ext cx="2294955" cy="2294955"/>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90481" y="3982803"/>
            <a:ext cx="2192263" cy="2237003"/>
          </a:xfrm>
          <a:prstGeom prst="rect">
            <a:avLst/>
          </a:prstGeom>
        </p:spPr>
      </p:pic>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25502" y="1633115"/>
            <a:ext cx="1682926" cy="2356489"/>
          </a:xfrm>
          <a:prstGeom prst="rect">
            <a:avLst/>
          </a:prstGeom>
        </p:spPr>
      </p:pic>
      <p:pic>
        <p:nvPicPr>
          <p:cNvPr id="15"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858" y="4325134"/>
            <a:ext cx="2143125" cy="2143125"/>
          </a:xfrm>
          <a:prstGeom prst="rect">
            <a:avLst/>
          </a:prstGeom>
        </p:spPr>
      </p:pic>
      <p:sp>
        <p:nvSpPr>
          <p:cNvPr id="17" name="TextBox 16"/>
          <p:cNvSpPr txBox="1">
            <a:spLocks noChangeArrowheads="1"/>
          </p:cNvSpPr>
          <p:nvPr/>
        </p:nvSpPr>
        <p:spPr bwMode="auto">
          <a:xfrm>
            <a:off x="6654514" y="2329710"/>
            <a:ext cx="1266825" cy="638175"/>
          </a:xfrm>
          <a:prstGeom prst="rect">
            <a:avLst/>
          </a:prstGeom>
          <a:solidFill>
            <a:srgbClr val="FF1F64">
              <a:alpha val="9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8000" tIns="72000" rIns="108000" bIns="7200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1600" b="1" dirty="0" smtClean="0">
                <a:solidFill>
                  <a:schemeClr val="bg1"/>
                </a:solidFill>
                <a:latin typeface="Arial" panose="020B0604020202020204" pitchFamily="34" charset="0"/>
                <a:cs typeface="Arial" panose="020B0604020202020204" pitchFamily="34" charset="0"/>
              </a:rPr>
              <a:t>lunchtime </a:t>
            </a:r>
            <a:endParaRPr lang="en-GB" altLang="en-US" sz="1600" b="1" dirty="0">
              <a:solidFill>
                <a:schemeClr val="bg1"/>
              </a:solidFill>
              <a:latin typeface="Arial" panose="020B0604020202020204" pitchFamily="34" charset="0"/>
              <a:cs typeface="Arial" panose="020B0604020202020204" pitchFamily="34" charset="0"/>
            </a:endParaRPr>
          </a:p>
          <a:p>
            <a:pPr algn="ctr" eaLnBrk="1" hangingPunct="1">
              <a:lnSpc>
                <a:spcPct val="100000"/>
              </a:lnSpc>
              <a:spcBef>
                <a:spcPct val="0"/>
              </a:spcBef>
              <a:buFontTx/>
              <a:buNone/>
            </a:pPr>
            <a:r>
              <a:rPr lang="en-GB" altLang="en-US" sz="1600" b="1" dirty="0">
                <a:solidFill>
                  <a:schemeClr val="bg1"/>
                </a:solidFill>
                <a:latin typeface="Arial" panose="020B0604020202020204" pitchFamily="34" charset="0"/>
                <a:cs typeface="Arial" panose="020B0604020202020204" pitchFamily="34" charset="0"/>
              </a:rPr>
              <a:t>supervisor</a:t>
            </a:r>
          </a:p>
        </p:txBody>
      </p:sp>
      <p:sp>
        <p:nvSpPr>
          <p:cNvPr id="18" name="TextBox 17"/>
          <p:cNvSpPr txBox="1">
            <a:spLocks noChangeArrowheads="1"/>
          </p:cNvSpPr>
          <p:nvPr/>
        </p:nvSpPr>
        <p:spPr bwMode="auto">
          <a:xfrm>
            <a:off x="1288100" y="4657843"/>
            <a:ext cx="910608" cy="391628"/>
          </a:xfrm>
          <a:prstGeom prst="rect">
            <a:avLst/>
          </a:prstGeom>
          <a:solidFill>
            <a:srgbClr val="FF1F64">
              <a:alpha val="9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8000" tIns="72000" rIns="108000" bIns="7200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1600" b="1" dirty="0" smtClean="0">
                <a:solidFill>
                  <a:schemeClr val="bg1"/>
                </a:solidFill>
                <a:latin typeface="Arial" panose="020B0604020202020204" pitchFamily="34" charset="0"/>
                <a:cs typeface="Arial" panose="020B0604020202020204" pitchFamily="34" charset="0"/>
              </a:rPr>
              <a:t>SENCo</a:t>
            </a:r>
            <a:endParaRPr lang="en-GB" altLang="en-US" sz="1600" b="1" dirty="0">
              <a:solidFill>
                <a:schemeClr val="bg1"/>
              </a:solidFill>
              <a:latin typeface="Arial" panose="020B0604020202020204" pitchFamily="34" charset="0"/>
              <a:cs typeface="Arial" panose="020B0604020202020204" pitchFamily="34" charset="0"/>
            </a:endParaRPr>
          </a:p>
        </p:txBody>
      </p:sp>
      <p:sp>
        <p:nvSpPr>
          <p:cNvPr id="19" name="TextBox 18"/>
          <p:cNvSpPr txBox="1">
            <a:spLocks noChangeArrowheads="1"/>
          </p:cNvSpPr>
          <p:nvPr/>
        </p:nvSpPr>
        <p:spPr bwMode="auto">
          <a:xfrm>
            <a:off x="4072458" y="2453534"/>
            <a:ext cx="989013" cy="390525"/>
          </a:xfrm>
          <a:prstGeom prst="rect">
            <a:avLst/>
          </a:prstGeom>
          <a:solidFill>
            <a:srgbClr val="FF1F64">
              <a:alpha val="9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8000" tIns="72000" rIns="108000" bIns="7200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1600" b="1" dirty="0">
                <a:solidFill>
                  <a:schemeClr val="bg1"/>
                </a:solidFill>
                <a:latin typeface="Arial" panose="020B0604020202020204" pitchFamily="34" charset="0"/>
                <a:cs typeface="Arial" panose="020B0604020202020204" pitchFamily="34" charset="0"/>
              </a:rPr>
              <a:t>Teacher</a:t>
            </a:r>
          </a:p>
        </p:txBody>
      </p:sp>
      <p:sp>
        <p:nvSpPr>
          <p:cNvPr id="20" name="TextBox 19"/>
          <p:cNvSpPr txBox="1">
            <a:spLocks noChangeArrowheads="1"/>
          </p:cNvSpPr>
          <p:nvPr/>
        </p:nvSpPr>
        <p:spPr bwMode="auto">
          <a:xfrm>
            <a:off x="702146" y="2488800"/>
            <a:ext cx="1926910" cy="391628"/>
          </a:xfrm>
          <a:prstGeom prst="rect">
            <a:avLst/>
          </a:prstGeom>
          <a:solidFill>
            <a:srgbClr val="FF1F64">
              <a:alpha val="9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8000" tIns="72000" rIns="108000" bIns="7200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1600" b="1" dirty="0" smtClean="0">
                <a:solidFill>
                  <a:schemeClr val="bg1"/>
                </a:solidFill>
                <a:latin typeface="Arial" panose="020B0604020202020204" pitchFamily="34" charset="0"/>
                <a:cs typeface="Arial" panose="020B0604020202020204" pitchFamily="34" charset="0"/>
              </a:rPr>
              <a:t>Attendance Lead </a:t>
            </a:r>
            <a:endParaRPr lang="en-GB" altLang="en-US" sz="1600" b="1" dirty="0">
              <a:solidFill>
                <a:schemeClr val="bg1"/>
              </a:solidFill>
              <a:latin typeface="Arial" panose="020B0604020202020204" pitchFamily="34" charset="0"/>
              <a:cs typeface="Arial" panose="020B0604020202020204" pitchFamily="34" charset="0"/>
            </a:endParaRPr>
          </a:p>
        </p:txBody>
      </p:sp>
      <p:sp>
        <p:nvSpPr>
          <p:cNvPr id="21" name="TextBox 20"/>
          <p:cNvSpPr txBox="1">
            <a:spLocks noChangeArrowheads="1"/>
          </p:cNvSpPr>
          <p:nvPr/>
        </p:nvSpPr>
        <p:spPr bwMode="auto">
          <a:xfrm>
            <a:off x="6303169" y="4424596"/>
            <a:ext cx="1973262" cy="638175"/>
          </a:xfrm>
          <a:prstGeom prst="rect">
            <a:avLst/>
          </a:prstGeom>
          <a:solidFill>
            <a:srgbClr val="FF1F64">
              <a:alpha val="9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8000" tIns="72000" rIns="108000" bIns="7200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1600" b="1" dirty="0">
                <a:solidFill>
                  <a:schemeClr val="bg1"/>
                </a:solidFill>
                <a:latin typeface="Arial" panose="020B0604020202020204" pitchFamily="34" charset="0"/>
                <a:cs typeface="Arial" panose="020B0604020202020204" pitchFamily="34" charset="0"/>
              </a:rPr>
              <a:t>Designated </a:t>
            </a:r>
          </a:p>
          <a:p>
            <a:pPr algn="ctr" eaLnBrk="1" hangingPunct="1">
              <a:lnSpc>
                <a:spcPct val="100000"/>
              </a:lnSpc>
              <a:spcBef>
                <a:spcPct val="0"/>
              </a:spcBef>
              <a:buFontTx/>
              <a:buNone/>
            </a:pPr>
            <a:r>
              <a:rPr lang="en-GB" altLang="en-US" sz="1600" b="1" dirty="0">
                <a:solidFill>
                  <a:schemeClr val="bg1"/>
                </a:solidFill>
                <a:latin typeface="Arial" panose="020B0604020202020204" pitchFamily="34" charset="0"/>
                <a:cs typeface="Arial" panose="020B0604020202020204" pitchFamily="34" charset="0"/>
              </a:rPr>
              <a:t>safeguarding lead</a:t>
            </a:r>
          </a:p>
        </p:txBody>
      </p:sp>
      <p:sp>
        <p:nvSpPr>
          <p:cNvPr id="22" name="TextBox 21"/>
          <p:cNvSpPr txBox="1">
            <a:spLocks noChangeArrowheads="1"/>
          </p:cNvSpPr>
          <p:nvPr/>
        </p:nvSpPr>
        <p:spPr bwMode="auto">
          <a:xfrm>
            <a:off x="3792923" y="4732913"/>
            <a:ext cx="1312961" cy="391628"/>
          </a:xfrm>
          <a:prstGeom prst="rect">
            <a:avLst/>
          </a:prstGeom>
          <a:solidFill>
            <a:srgbClr val="FF1F64">
              <a:alpha val="9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8000" tIns="72000" rIns="108000" bIns="7200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1600" b="1" dirty="0" smtClean="0">
                <a:solidFill>
                  <a:schemeClr val="bg1"/>
                </a:solidFill>
                <a:latin typeface="Arial" panose="020B0604020202020204" pitchFamily="34" charset="0"/>
                <a:cs typeface="Arial" panose="020B0604020202020204" pitchFamily="34" charset="0"/>
              </a:rPr>
              <a:t>Governors </a:t>
            </a:r>
            <a:endParaRPr lang="en-GB" altLang="en-US" sz="1600" b="1" dirty="0">
              <a:solidFill>
                <a:schemeClr val="bg1"/>
              </a:solidFill>
              <a:latin typeface="Arial" panose="020B0604020202020204" pitchFamily="34" charset="0"/>
              <a:cs typeface="Arial" panose="020B0604020202020204" pitchFamily="34" charset="0"/>
            </a:endParaRPr>
          </a:p>
        </p:txBody>
      </p:sp>
      <p:sp>
        <p:nvSpPr>
          <p:cNvPr id="3" name="Date Placeholder 2"/>
          <p:cNvSpPr>
            <a:spLocks noGrp="1"/>
          </p:cNvSpPr>
          <p:nvPr>
            <p:ph type="dt" sz="half" idx="10"/>
          </p:nvPr>
        </p:nvSpPr>
        <p:spPr/>
        <p:txBody>
          <a:bodyPr/>
          <a:lstStyle/>
          <a:p>
            <a:pPr>
              <a:defRPr/>
            </a:pPr>
            <a:fld id="{6CD04711-3370-4CB6-8F0D-6A8E836AE8EE}" type="datetime1">
              <a:rPr lang="en-GB" smtClean="0"/>
              <a:t>28/08/2020</a:t>
            </a:fld>
            <a:endParaRPr lang="en-US"/>
          </a:p>
        </p:txBody>
      </p:sp>
    </p:spTree>
    <p:extLst>
      <p:ext uri="{BB962C8B-B14F-4D97-AF65-F5344CB8AC3E}">
        <p14:creationId xmlns:p14="http://schemas.microsoft.com/office/powerpoint/2010/main" val="187164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Designated Safeguarding Lead (DSL)</a:t>
            </a:r>
            <a:endParaRPr lang="en-GB" b="1" dirty="0"/>
          </a:p>
        </p:txBody>
      </p:sp>
      <p:sp>
        <p:nvSpPr>
          <p:cNvPr id="3" name="Content Placeholder 2"/>
          <p:cNvSpPr>
            <a:spLocks noGrp="1"/>
          </p:cNvSpPr>
          <p:nvPr>
            <p:ph idx="1"/>
          </p:nvPr>
        </p:nvSpPr>
        <p:spPr>
          <a:xfrm>
            <a:off x="457200" y="1600200"/>
            <a:ext cx="8229600" cy="5069160"/>
          </a:xfrm>
        </p:spPr>
        <p:txBody>
          <a:bodyPr>
            <a:normAutofit lnSpcReduction="10000"/>
          </a:bodyPr>
          <a:lstStyle/>
          <a:p>
            <a:pPr algn="ctr">
              <a:buNone/>
            </a:pPr>
            <a:r>
              <a:rPr lang="en-GB" b="1" dirty="0" smtClean="0">
                <a:solidFill>
                  <a:srgbClr val="0070C0"/>
                </a:solidFill>
              </a:rPr>
              <a:t>YOUR DSL AND OR/DSL’S WILL NOW EXPLAIN THEIR ROLE TO YOU.</a:t>
            </a:r>
          </a:p>
          <a:p>
            <a:pPr algn="ctr">
              <a:buNone/>
            </a:pPr>
            <a:endParaRPr lang="en-GB" b="1" dirty="0" smtClean="0"/>
          </a:p>
          <a:p>
            <a:pPr>
              <a:buFont typeface="Wingdings" pitchFamily="2" charset="2"/>
              <a:buChar char="ü"/>
            </a:pPr>
            <a:r>
              <a:rPr lang="en-GB" b="1" dirty="0" smtClean="0"/>
              <a:t>Lead responsibility in school</a:t>
            </a:r>
          </a:p>
          <a:p>
            <a:pPr>
              <a:buFont typeface="Wingdings" pitchFamily="2" charset="2"/>
              <a:buChar char="ü"/>
            </a:pPr>
            <a:r>
              <a:rPr lang="en-GB" b="1" dirty="0" smtClean="0"/>
              <a:t>Provide support and liaise with you</a:t>
            </a:r>
          </a:p>
          <a:p>
            <a:pPr>
              <a:buFont typeface="Wingdings" pitchFamily="2" charset="2"/>
              <a:buChar char="ü"/>
            </a:pPr>
            <a:r>
              <a:rPr lang="en-GB" b="1" dirty="0" smtClean="0"/>
              <a:t>Refer cases to MASH (Childrens Services) when necessary</a:t>
            </a:r>
          </a:p>
          <a:p>
            <a:pPr>
              <a:buFont typeface="Wingdings" pitchFamily="2" charset="2"/>
              <a:buChar char="ü"/>
            </a:pPr>
            <a:r>
              <a:rPr lang="en-GB" b="1" dirty="0" smtClean="0"/>
              <a:t>Deliver training as required </a:t>
            </a:r>
          </a:p>
          <a:p>
            <a:pPr>
              <a:buFont typeface="Wingdings" pitchFamily="2" charset="2"/>
              <a:buChar char="ü"/>
            </a:pPr>
            <a:r>
              <a:rPr lang="en-GB" b="1" dirty="0" smtClean="0"/>
              <a:t>Support threshold understanding /help you understand why early help is so important</a:t>
            </a:r>
          </a:p>
          <a:p>
            <a:pPr>
              <a:buFont typeface="Wingdings" pitchFamily="2" charset="2"/>
              <a:buChar char="ü"/>
            </a:pPr>
            <a:endParaRPr lang="en-GB" b="1" dirty="0" smtClean="0"/>
          </a:p>
          <a:p>
            <a:pPr>
              <a:buFont typeface="Wingdings" pitchFamily="2" charset="2"/>
              <a:buChar char="ü"/>
            </a:pPr>
            <a:endParaRPr lang="en-GB" b="1" dirty="0" smtClean="0"/>
          </a:p>
          <a:p>
            <a:pPr>
              <a:buFont typeface="Wingdings" pitchFamily="2" charset="2"/>
              <a:buChar char="ü"/>
            </a:pPr>
            <a:endParaRPr lang="en-GB" b="1" dirty="0" smtClean="0"/>
          </a:p>
        </p:txBody>
      </p:sp>
      <p:sp>
        <p:nvSpPr>
          <p:cNvPr id="4" name="Date Placeholder 3"/>
          <p:cNvSpPr>
            <a:spLocks noGrp="1"/>
          </p:cNvSpPr>
          <p:nvPr>
            <p:ph type="dt" sz="half" idx="10"/>
          </p:nvPr>
        </p:nvSpPr>
        <p:spPr/>
        <p:txBody>
          <a:bodyPr/>
          <a:lstStyle/>
          <a:p>
            <a:fld id="{53C596BD-0D4F-40A8-BB68-1C75425B3E80}" type="datetime1">
              <a:rPr lang="en-GB" smtClean="0"/>
              <a:t>28/08/2020</a:t>
            </a:fld>
            <a:endParaRPr lang="en-GB"/>
          </a:p>
        </p:txBody>
      </p:sp>
    </p:spTree>
    <p:extLst>
      <p:ext uri="{BB962C8B-B14F-4D97-AF65-F5344CB8AC3E}">
        <p14:creationId xmlns:p14="http://schemas.microsoft.com/office/powerpoint/2010/main" val="701465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Designated Safeguarding Lead (DSL)</a:t>
            </a:r>
            <a:endParaRPr lang="en-GB" b="1" dirty="0"/>
          </a:p>
        </p:txBody>
      </p:sp>
      <p:sp>
        <p:nvSpPr>
          <p:cNvPr id="3" name="Content Placeholder 2"/>
          <p:cNvSpPr>
            <a:spLocks noGrp="1"/>
          </p:cNvSpPr>
          <p:nvPr>
            <p:ph idx="1"/>
          </p:nvPr>
        </p:nvSpPr>
        <p:spPr>
          <a:xfrm>
            <a:off x="457200" y="1600200"/>
            <a:ext cx="8229600" cy="5069160"/>
          </a:xfrm>
        </p:spPr>
        <p:txBody>
          <a:bodyPr>
            <a:normAutofit lnSpcReduction="10000"/>
          </a:bodyPr>
          <a:lstStyle/>
          <a:p>
            <a:pPr algn="ctr">
              <a:buNone/>
            </a:pPr>
            <a:r>
              <a:rPr lang="en-GB" b="1" dirty="0" smtClean="0">
                <a:solidFill>
                  <a:srgbClr val="0070C0"/>
                </a:solidFill>
              </a:rPr>
              <a:t>YOUR DSL AND OR/DSL’S WILL NOW EXPLAIN THEIR ROLE TO YOU.</a:t>
            </a:r>
          </a:p>
          <a:p>
            <a:pPr algn="ctr">
              <a:buNone/>
            </a:pPr>
            <a:endParaRPr lang="en-GB" b="1" dirty="0" smtClean="0"/>
          </a:p>
          <a:p>
            <a:pPr>
              <a:buFont typeface="Wingdings" pitchFamily="2" charset="2"/>
              <a:buChar char="ü"/>
            </a:pPr>
            <a:r>
              <a:rPr lang="en-GB" b="1" dirty="0" smtClean="0"/>
              <a:t>Lead responsibility in school</a:t>
            </a:r>
          </a:p>
          <a:p>
            <a:pPr>
              <a:buFont typeface="Wingdings" pitchFamily="2" charset="2"/>
              <a:buChar char="ü"/>
            </a:pPr>
            <a:r>
              <a:rPr lang="en-GB" b="1" dirty="0" smtClean="0"/>
              <a:t>Provide support and liaise with you</a:t>
            </a:r>
          </a:p>
          <a:p>
            <a:pPr>
              <a:buFont typeface="Wingdings" pitchFamily="2" charset="2"/>
              <a:buChar char="ü"/>
            </a:pPr>
            <a:r>
              <a:rPr lang="en-GB" b="1" dirty="0" smtClean="0"/>
              <a:t>Refer cases to MASH (Childrens Services) when necessary</a:t>
            </a:r>
          </a:p>
          <a:p>
            <a:pPr>
              <a:buFont typeface="Wingdings" pitchFamily="2" charset="2"/>
              <a:buChar char="ü"/>
            </a:pPr>
            <a:r>
              <a:rPr lang="en-GB" b="1" dirty="0" smtClean="0"/>
              <a:t>Deliver training as required </a:t>
            </a:r>
          </a:p>
          <a:p>
            <a:pPr>
              <a:buFont typeface="Wingdings" pitchFamily="2" charset="2"/>
              <a:buChar char="ü"/>
            </a:pPr>
            <a:r>
              <a:rPr lang="en-GB" b="1" dirty="0" smtClean="0"/>
              <a:t>Support threshold understanding /help you understand why early help is so important</a:t>
            </a:r>
          </a:p>
          <a:p>
            <a:pPr>
              <a:buFont typeface="Wingdings" pitchFamily="2" charset="2"/>
              <a:buChar char="ü"/>
            </a:pPr>
            <a:endParaRPr lang="en-GB" b="1" dirty="0" smtClean="0"/>
          </a:p>
          <a:p>
            <a:pPr>
              <a:buFont typeface="Wingdings" pitchFamily="2" charset="2"/>
              <a:buChar char="ü"/>
            </a:pPr>
            <a:endParaRPr lang="en-GB" b="1" dirty="0" smtClean="0"/>
          </a:p>
          <a:p>
            <a:pPr>
              <a:buFont typeface="Wingdings" pitchFamily="2" charset="2"/>
              <a:buChar char="ü"/>
            </a:pPr>
            <a:endParaRPr lang="en-GB" b="1" dirty="0" smtClean="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3C596BD-0D4F-40A8-BB68-1C75425B3E80}" type="datetime1">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28/08/2020</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TextBox 4"/>
          <p:cNvSpPr txBox="1"/>
          <p:nvPr/>
        </p:nvSpPr>
        <p:spPr>
          <a:xfrm rot="19222151">
            <a:off x="301668" y="2726929"/>
            <a:ext cx="8876084" cy="1323439"/>
          </a:xfrm>
          <a:prstGeom prst="rect">
            <a:avLst/>
          </a:prstGeom>
          <a:solidFill>
            <a:srgbClr val="00B0F0"/>
          </a:solidFill>
        </p:spPr>
        <p:txBody>
          <a:bodyPr wrap="none" rtlCol="0">
            <a:spAutoFit/>
          </a:bodyPr>
          <a:lstStyle/>
          <a:p>
            <a:pPr algn="ctr"/>
            <a:r>
              <a:rPr lang="en-GB" sz="4000" b="1" dirty="0" smtClean="0"/>
              <a:t>EXAMPLE OF THE CASES WE MANAGE AS</a:t>
            </a:r>
          </a:p>
          <a:p>
            <a:pPr algn="ctr"/>
            <a:r>
              <a:rPr lang="en-GB" sz="4000" b="1" dirty="0" smtClean="0"/>
              <a:t> DESIGNATED SAFEGUARDING LEADS</a:t>
            </a:r>
            <a:endParaRPr lang="en-GB" sz="4000" b="1" dirty="0"/>
          </a:p>
        </p:txBody>
      </p:sp>
    </p:spTree>
    <p:extLst>
      <p:ext uri="{BB962C8B-B14F-4D97-AF65-F5344CB8AC3E}">
        <p14:creationId xmlns:p14="http://schemas.microsoft.com/office/powerpoint/2010/main" val="3894108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521494" y="1269207"/>
            <a:ext cx="21816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3000" b="1" dirty="0">
                <a:solidFill>
                  <a:srgbClr val="7030A0"/>
                </a:solidFill>
                <a:latin typeface="Arial" panose="020B0604020202020204" pitchFamily="34" charset="0"/>
                <a:cs typeface="Arial" panose="020B0604020202020204" pitchFamily="34" charset="0"/>
              </a:rPr>
              <a:t>Child abuse</a:t>
            </a:r>
          </a:p>
        </p:txBody>
      </p:sp>
      <p:pic>
        <p:nvPicPr>
          <p:cNvPr id="19459" name="Picture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81676" y="1273969"/>
            <a:ext cx="2840831"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Text Placeholder 2"/>
          <p:cNvSpPr txBox="1">
            <a:spLocks/>
          </p:cNvSpPr>
          <p:nvPr/>
        </p:nvSpPr>
        <p:spPr bwMode="auto">
          <a:xfrm>
            <a:off x="529829" y="1982391"/>
            <a:ext cx="515421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ts val="1800"/>
              </a:lnSpc>
              <a:spcBef>
                <a:spcPct val="0"/>
              </a:spcBef>
              <a:spcAft>
                <a:spcPts val="1350"/>
              </a:spcAft>
              <a:buSzPts val="2400"/>
              <a:buNone/>
            </a:pPr>
            <a:r>
              <a:rPr lang="en-GB" altLang="en-US" sz="1500" b="1" dirty="0">
                <a:solidFill>
                  <a:srgbClr val="12263F"/>
                </a:solidFill>
                <a:latin typeface="Arial" panose="020B0604020202020204" pitchFamily="34" charset="0"/>
              </a:rPr>
              <a:t>Latest </a:t>
            </a:r>
            <a:r>
              <a:rPr lang="en-GB" altLang="en-US" sz="1500" b="1" dirty="0" smtClean="0">
                <a:solidFill>
                  <a:srgbClr val="12263F"/>
                </a:solidFill>
                <a:latin typeface="Arial" panose="020B0604020202020204" pitchFamily="34" charset="0"/>
              </a:rPr>
              <a:t>national facts </a:t>
            </a:r>
            <a:r>
              <a:rPr lang="en-GB" altLang="en-US" sz="1500" b="1" dirty="0">
                <a:solidFill>
                  <a:srgbClr val="12263F"/>
                </a:solidFill>
                <a:latin typeface="Arial" panose="020B0604020202020204" pitchFamily="34" charset="0"/>
              </a:rPr>
              <a:t>and statistics</a:t>
            </a:r>
          </a:p>
        </p:txBody>
      </p:sp>
      <p:sp>
        <p:nvSpPr>
          <p:cNvPr id="19473" name="Rectangle 1"/>
          <p:cNvSpPr>
            <a:spLocks noChangeArrowheads="1"/>
          </p:cNvSpPr>
          <p:nvPr/>
        </p:nvSpPr>
        <p:spPr bwMode="auto">
          <a:xfrm>
            <a:off x="1256855" y="3254383"/>
            <a:ext cx="4408139"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1350" b="1" dirty="0" smtClean="0">
                <a:solidFill>
                  <a:srgbClr val="7030A0"/>
                </a:solidFill>
                <a:latin typeface="Arial" panose="020B0604020202020204" pitchFamily="34" charset="0"/>
                <a:cs typeface="Arial" panose="020B0604020202020204" pitchFamily="34" charset="0"/>
              </a:rPr>
              <a:t>Which agency do you think makes the most referrals to Childrens Services for children in need?</a:t>
            </a:r>
            <a:endParaRPr lang="en-GB" altLang="en-US" sz="1350" b="1" dirty="0">
              <a:solidFill>
                <a:srgbClr val="7030A0"/>
              </a:solidFill>
              <a:latin typeface="Arial" panose="020B0604020202020204" pitchFamily="34" charset="0"/>
              <a:cs typeface="Arial" panose="020B0604020202020204" pitchFamily="34" charset="0"/>
            </a:endParaRPr>
          </a:p>
        </p:txBody>
      </p:sp>
      <p:grpSp>
        <p:nvGrpSpPr>
          <p:cNvPr id="13" name="Group 12"/>
          <p:cNvGrpSpPr>
            <a:grpSpLocks/>
          </p:cNvGrpSpPr>
          <p:nvPr/>
        </p:nvGrpSpPr>
        <p:grpSpPr bwMode="auto">
          <a:xfrm>
            <a:off x="529828" y="3865960"/>
            <a:ext cx="5299472" cy="700088"/>
            <a:chOff x="706787" y="4011443"/>
            <a:chExt cx="7064893" cy="934079"/>
          </a:xfrm>
        </p:grpSpPr>
        <p:sp>
          <p:nvSpPr>
            <p:cNvPr id="19471" name="Rectangle 8"/>
            <p:cNvSpPr>
              <a:spLocks noChangeArrowheads="1"/>
            </p:cNvSpPr>
            <p:nvPr/>
          </p:nvSpPr>
          <p:spPr bwMode="auto">
            <a:xfrm>
              <a:off x="1675680" y="4181255"/>
              <a:ext cx="6096000" cy="554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1350" b="1" dirty="0" smtClean="0">
                  <a:solidFill>
                    <a:srgbClr val="7030A0"/>
                  </a:solidFill>
                  <a:latin typeface="Arial" panose="020B0604020202020204" pitchFamily="34" charset="0"/>
                  <a:cs typeface="Arial" panose="020B0604020202020204" pitchFamily="34" charset="0"/>
                </a:rPr>
                <a:t>What do you think is the primary need for children referred as being in need or at risk of harm?</a:t>
              </a:r>
              <a:endParaRPr lang="en-GB" altLang="en-US" sz="1350" dirty="0">
                <a:solidFill>
                  <a:srgbClr val="7030A0"/>
                </a:solidFill>
                <a:latin typeface="Arial" panose="020B0604020202020204" pitchFamily="34" charset="0"/>
                <a:cs typeface="Arial" panose="020B0604020202020204" pitchFamily="34" charset="0"/>
              </a:endParaRPr>
            </a:p>
          </p:txBody>
        </p:sp>
        <p:pic>
          <p:nvPicPr>
            <p:cNvPr id="19472" name="Picture 19"/>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787" y="4011443"/>
              <a:ext cx="746865" cy="934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588169" y="4698207"/>
            <a:ext cx="6780610" cy="502444"/>
            <a:chOff x="784430" y="5121862"/>
            <a:chExt cx="9040382" cy="669340"/>
          </a:xfrm>
        </p:grpSpPr>
        <p:sp>
          <p:nvSpPr>
            <p:cNvPr id="19469" name="Rectangle 9"/>
            <p:cNvSpPr>
              <a:spLocks noChangeArrowheads="1"/>
            </p:cNvSpPr>
            <p:nvPr/>
          </p:nvSpPr>
          <p:spPr bwMode="auto">
            <a:xfrm>
              <a:off x="1675679" y="5172655"/>
              <a:ext cx="8149133" cy="574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GB" altLang="en-US" sz="1350" b="1" dirty="0" smtClean="0">
                  <a:solidFill>
                    <a:srgbClr val="7030A0"/>
                  </a:solidFill>
                  <a:latin typeface="Arial" panose="020B0604020202020204" pitchFamily="34" charset="0"/>
                  <a:cs typeface="Arial" panose="020B0604020202020204" pitchFamily="34" charset="0"/>
                </a:rPr>
                <a:t>How many calls do you think </a:t>
              </a:r>
              <a:r>
                <a:rPr lang="en-GB" altLang="en-US" sz="1350" b="1" dirty="0" err="1" smtClean="0">
                  <a:solidFill>
                    <a:srgbClr val="7030A0"/>
                  </a:solidFill>
                  <a:latin typeface="Arial" panose="020B0604020202020204" pitchFamily="34" charset="0"/>
                  <a:cs typeface="Arial" panose="020B0604020202020204" pitchFamily="34" charset="0"/>
                </a:rPr>
                <a:t>Childline</a:t>
              </a:r>
              <a:r>
                <a:rPr lang="en-GB" altLang="en-US" sz="1350" b="1" dirty="0" smtClean="0">
                  <a:solidFill>
                    <a:srgbClr val="7030A0"/>
                  </a:solidFill>
                  <a:latin typeface="Arial" panose="020B0604020202020204" pitchFamily="34" charset="0"/>
                  <a:cs typeface="Arial" panose="020B0604020202020204" pitchFamily="34" charset="0"/>
                </a:rPr>
                <a:t> took between</a:t>
              </a:r>
              <a:r>
                <a:rPr lang="en-GB" sz="1400" b="1" dirty="0" smtClean="0">
                  <a:solidFill>
                    <a:srgbClr val="7030A0"/>
                  </a:solidFill>
                </a:rPr>
                <a:t> </a:t>
              </a:r>
              <a:r>
                <a:rPr lang="en-GB" sz="1400" b="1" dirty="0">
                  <a:solidFill>
                    <a:srgbClr val="7030A0"/>
                  </a:solidFill>
                </a:rPr>
                <a:t>19 March 2020 and 8 April </a:t>
              </a:r>
              <a:r>
                <a:rPr lang="en-GB" sz="1400" b="1" dirty="0" smtClean="0">
                  <a:solidFill>
                    <a:srgbClr val="7030A0"/>
                  </a:solidFill>
                </a:rPr>
                <a:t>2020</a:t>
              </a:r>
              <a:r>
                <a:rPr lang="en-GB" sz="1350" b="1" dirty="0">
                  <a:solidFill>
                    <a:srgbClr val="7030A0"/>
                  </a:solidFill>
                  <a:latin typeface="Arial" panose="020B0604020202020204" pitchFamily="34" charset="0"/>
                  <a:cs typeface="Arial" panose="020B0604020202020204" pitchFamily="34" charset="0"/>
                </a:rPr>
                <a:t>?</a:t>
              </a:r>
              <a:endParaRPr lang="en-GB" altLang="en-US" sz="1350" b="1" dirty="0">
                <a:solidFill>
                  <a:srgbClr val="7030A0"/>
                </a:solidFill>
                <a:latin typeface="Arial" panose="020B0604020202020204" pitchFamily="34" charset="0"/>
                <a:cs typeface="Arial" panose="020B0604020202020204" pitchFamily="34" charset="0"/>
              </a:endParaRPr>
            </a:p>
          </p:txBody>
        </p:sp>
        <p:pic>
          <p:nvPicPr>
            <p:cNvPr id="19470" name="Picture 2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4430" y="5121862"/>
              <a:ext cx="565321" cy="6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 name="Group 10"/>
          <p:cNvGrpSpPr>
            <a:grpSpLocks/>
          </p:cNvGrpSpPr>
          <p:nvPr/>
        </p:nvGrpSpPr>
        <p:grpSpPr bwMode="auto">
          <a:xfrm>
            <a:off x="588169" y="2518173"/>
            <a:ext cx="5241131" cy="464344"/>
            <a:chOff x="784430" y="2214119"/>
            <a:chExt cx="6987250" cy="620273"/>
          </a:xfrm>
        </p:grpSpPr>
        <p:sp>
          <p:nvSpPr>
            <p:cNvPr id="19467" name="TextBox 5"/>
            <p:cNvSpPr txBox="1">
              <a:spLocks noChangeArrowheads="1"/>
            </p:cNvSpPr>
            <p:nvPr/>
          </p:nvSpPr>
          <p:spPr bwMode="auto">
            <a:xfrm>
              <a:off x="1675680" y="2245810"/>
              <a:ext cx="6096000" cy="27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1350" b="1" dirty="0" smtClean="0">
                  <a:solidFill>
                    <a:srgbClr val="7030A0"/>
                  </a:solidFill>
                  <a:latin typeface="Arial" panose="020B0604020202020204" pitchFamily="34" charset="0"/>
                  <a:cs typeface="Arial" panose="020B0604020202020204" pitchFamily="34" charset="0"/>
                </a:rPr>
                <a:t>Do you think girls or boys are more likely to be at risk?</a:t>
              </a:r>
              <a:endParaRPr lang="en-GB" altLang="en-US" sz="1350" dirty="0">
                <a:solidFill>
                  <a:srgbClr val="7030A0"/>
                </a:solidFill>
                <a:latin typeface="Arial" panose="020B0604020202020204" pitchFamily="34" charset="0"/>
                <a:cs typeface="Arial" panose="020B0604020202020204" pitchFamily="34" charset="0"/>
              </a:endParaRPr>
            </a:p>
          </p:txBody>
        </p:sp>
        <p:pic>
          <p:nvPicPr>
            <p:cNvPr id="19468" name="Picture 23"/>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4430" y="2214119"/>
              <a:ext cx="527646" cy="620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Date Placeholder 1"/>
          <p:cNvSpPr>
            <a:spLocks noGrp="1"/>
          </p:cNvSpPr>
          <p:nvPr>
            <p:ph type="dt" sz="half" idx="10"/>
          </p:nvPr>
        </p:nvSpPr>
        <p:spPr/>
        <p:txBody>
          <a:bodyPr/>
          <a:lstStyle/>
          <a:p>
            <a:pPr>
              <a:defRPr/>
            </a:pPr>
            <a:fld id="{C78C9C48-C4F6-4637-B7E6-64B9BCC27569}" type="datetime1">
              <a:rPr lang="en-GB" smtClean="0"/>
              <a:t>28/08/2020</a:t>
            </a:fld>
            <a:endParaRPr lang="en-US"/>
          </a:p>
        </p:txBody>
      </p:sp>
      <p:pic>
        <p:nvPicPr>
          <p:cNvPr id="3" name="Picture 2"/>
          <p:cNvPicPr>
            <a:picLocks noChangeAspect="1"/>
          </p:cNvPicPr>
          <p:nvPr/>
        </p:nvPicPr>
        <p:blipFill>
          <a:blip r:embed="rId7"/>
          <a:stretch>
            <a:fillRect/>
          </a:stretch>
        </p:blipFill>
        <p:spPr>
          <a:xfrm>
            <a:off x="499480" y="3146048"/>
            <a:ext cx="657461" cy="657461"/>
          </a:xfrm>
          <a:prstGeom prst="rect">
            <a:avLst/>
          </a:prstGeom>
        </p:spPr>
      </p:pic>
    </p:spTree>
    <p:extLst>
      <p:ext uri="{BB962C8B-B14F-4D97-AF65-F5344CB8AC3E}">
        <p14:creationId xmlns:p14="http://schemas.microsoft.com/office/powerpoint/2010/main" val="6357701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5400" b="1" dirty="0" smtClean="0"/>
              <a:t>What about our school?</a:t>
            </a:r>
            <a:endParaRPr lang="en-GB" sz="5400" b="1" dirty="0"/>
          </a:p>
        </p:txBody>
      </p:sp>
      <p:pic>
        <p:nvPicPr>
          <p:cNvPr id="5" name="Content Placeholder 4"/>
          <p:cNvPicPr>
            <a:picLocks noGrp="1" noChangeAspect="1"/>
          </p:cNvPicPr>
          <p:nvPr>
            <p:ph idx="1"/>
          </p:nvPr>
        </p:nvPicPr>
        <p:blipFill>
          <a:blip r:embed="rId3"/>
          <a:stretch>
            <a:fillRect/>
          </a:stretch>
        </p:blipFill>
        <p:spPr>
          <a:xfrm>
            <a:off x="628650" y="2420888"/>
            <a:ext cx="8188527" cy="3048446"/>
          </a:xfrm>
          <a:prstGeom prst="rect">
            <a:avLst/>
          </a:prstGeom>
        </p:spPr>
      </p:pic>
      <p:sp>
        <p:nvSpPr>
          <p:cNvPr id="4" name="Date Placeholder 3"/>
          <p:cNvSpPr>
            <a:spLocks noGrp="1"/>
          </p:cNvSpPr>
          <p:nvPr>
            <p:ph type="dt" sz="half" idx="10"/>
          </p:nvPr>
        </p:nvSpPr>
        <p:spPr/>
        <p:txBody>
          <a:bodyPr/>
          <a:lstStyle/>
          <a:p>
            <a:pPr>
              <a:defRPr/>
            </a:pPr>
            <a:fld id="{4D70FE7D-54CC-4260-96C3-E3EC80B20DB2}" type="datetime1">
              <a:rPr lang="en-GB" smtClean="0"/>
              <a:t>28/08/2020</a:t>
            </a:fld>
            <a:endParaRPr lang="en-US"/>
          </a:p>
        </p:txBody>
      </p:sp>
    </p:spTree>
    <p:extLst>
      <p:ext uri="{BB962C8B-B14F-4D97-AF65-F5344CB8AC3E}">
        <p14:creationId xmlns:p14="http://schemas.microsoft.com/office/powerpoint/2010/main" val="28012556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b="1" dirty="0" smtClean="0"/>
              <a:t>Right Help, Right Time </a:t>
            </a:r>
            <a:endParaRPr lang="en-GB" sz="3600" b="1" dirty="0"/>
          </a:p>
        </p:txBody>
      </p:sp>
      <p:sp>
        <p:nvSpPr>
          <p:cNvPr id="3" name="Content Placeholder 2"/>
          <p:cNvSpPr>
            <a:spLocks noGrp="1"/>
          </p:cNvSpPr>
          <p:nvPr>
            <p:ph idx="1"/>
          </p:nvPr>
        </p:nvSpPr>
        <p:spPr>
          <a:xfrm>
            <a:off x="628650" y="1423889"/>
            <a:ext cx="7886700" cy="4351338"/>
          </a:xfrm>
        </p:spPr>
        <p:txBody>
          <a:bodyPr/>
          <a:lstStyle/>
          <a:p>
            <a:pPr marL="0" indent="0" algn="ctr">
              <a:buNone/>
            </a:pPr>
            <a:r>
              <a:rPr lang="en-GB" dirty="0" smtClean="0"/>
              <a:t>Not all concerns about children and young people are automatically referred in to Walsall Childrens Services. Our school supports children and their families at the earliest stage of concerns – called </a:t>
            </a:r>
            <a:r>
              <a:rPr lang="en-GB" b="1" i="1" dirty="0" smtClean="0"/>
              <a:t>early help</a:t>
            </a:r>
            <a:r>
              <a:rPr lang="en-GB" dirty="0" smtClean="0"/>
              <a:t>.</a:t>
            </a:r>
          </a:p>
          <a:p>
            <a:pPr marL="0" indent="0" algn="ctr">
              <a:buNone/>
            </a:pPr>
            <a:r>
              <a:rPr lang="en-GB" dirty="0" smtClean="0"/>
              <a:t>Discuss with your colleagues whether you are concerned about the examples below.</a:t>
            </a:r>
          </a:p>
          <a:p>
            <a:pPr marL="0" indent="0" algn="ctr">
              <a:buNone/>
            </a:pPr>
            <a:endParaRPr lang="en-GB" dirty="0"/>
          </a:p>
        </p:txBody>
      </p:sp>
      <p:sp>
        <p:nvSpPr>
          <p:cNvPr id="4" name="Date Placeholder 3"/>
          <p:cNvSpPr>
            <a:spLocks noGrp="1"/>
          </p:cNvSpPr>
          <p:nvPr>
            <p:ph type="dt" sz="half" idx="10"/>
          </p:nvPr>
        </p:nvSpPr>
        <p:spPr/>
        <p:txBody>
          <a:bodyPr/>
          <a:lstStyle/>
          <a:p>
            <a:pPr>
              <a:defRPr/>
            </a:pPr>
            <a:fld id="{4D70FE7D-54CC-4260-96C3-E3EC80B20DB2}" type="datetime1">
              <a:rPr lang="en-GB" smtClean="0"/>
              <a:t>28/08/2020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548409301"/>
              </p:ext>
            </p:extLst>
          </p:nvPr>
        </p:nvGraphicFramePr>
        <p:xfrm>
          <a:off x="628650" y="3284984"/>
          <a:ext cx="7886700" cy="3425921"/>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4237363088"/>
                    </a:ext>
                  </a:extLst>
                </a:gridCol>
              </a:tblGrid>
              <a:tr h="425591">
                <a:tc>
                  <a:txBody>
                    <a:bodyPr/>
                    <a:lstStyle/>
                    <a:p>
                      <a:pPr algn="ctr"/>
                      <a:r>
                        <a:rPr lang="en-GB" dirty="0" smtClean="0"/>
                        <a:t>SITUATION</a:t>
                      </a:r>
                      <a:endParaRPr lang="en-GB" dirty="0"/>
                    </a:p>
                  </a:txBody>
                  <a:tcPr/>
                </a:tc>
                <a:extLst>
                  <a:ext uri="{0D108BD9-81ED-4DB2-BD59-A6C34878D82A}">
                    <a16:rowId xmlns="" xmlns:a16="http://schemas.microsoft.com/office/drawing/2014/main" val="1397067159"/>
                  </a:ext>
                </a:extLst>
              </a:tr>
              <a:tr h="600066">
                <a:tc>
                  <a:txBody>
                    <a:bodyPr/>
                    <a:lstStyle/>
                    <a:p>
                      <a:r>
                        <a:rPr lang="en-GB" sz="1600" dirty="0" smtClean="0"/>
                        <a:t>Dad tells you his son smashed</a:t>
                      </a:r>
                      <a:r>
                        <a:rPr lang="en-GB" sz="1600" baseline="0" dirty="0" smtClean="0"/>
                        <a:t> a glass in temper ……..</a:t>
                      </a:r>
                      <a:endParaRPr lang="en-GB" sz="1600" dirty="0"/>
                    </a:p>
                  </a:txBody>
                  <a:tcPr/>
                </a:tc>
                <a:extLst>
                  <a:ext uri="{0D108BD9-81ED-4DB2-BD59-A6C34878D82A}">
                    <a16:rowId xmlns="" xmlns:a16="http://schemas.microsoft.com/office/drawing/2014/main" val="3872606871"/>
                  </a:ext>
                </a:extLst>
              </a:tr>
              <a:tr h="600066">
                <a:tc>
                  <a:txBody>
                    <a:bodyPr/>
                    <a:lstStyle/>
                    <a:p>
                      <a:r>
                        <a:rPr lang="en-GB" sz="1600" dirty="0" smtClean="0"/>
                        <a:t>A pupil tells you they were not in</a:t>
                      </a:r>
                      <a:r>
                        <a:rPr lang="en-GB" sz="1600" baseline="0" dirty="0" smtClean="0"/>
                        <a:t> on a particular day as they were visiting their Mom in prison ……</a:t>
                      </a:r>
                      <a:endParaRPr lang="en-GB" sz="1600" dirty="0"/>
                    </a:p>
                  </a:txBody>
                  <a:tcPr/>
                </a:tc>
                <a:extLst>
                  <a:ext uri="{0D108BD9-81ED-4DB2-BD59-A6C34878D82A}">
                    <a16:rowId xmlns="" xmlns:a16="http://schemas.microsoft.com/office/drawing/2014/main" val="1268390254"/>
                  </a:ext>
                </a:extLst>
              </a:tr>
              <a:tr h="600066">
                <a:tc>
                  <a:txBody>
                    <a:bodyPr/>
                    <a:lstStyle/>
                    <a:p>
                      <a:r>
                        <a:rPr lang="en-GB" sz="1600" dirty="0" smtClean="0"/>
                        <a:t>A pupil tells you the police were at their</a:t>
                      </a:r>
                      <a:r>
                        <a:rPr lang="en-GB" sz="1600" baseline="0" dirty="0" smtClean="0"/>
                        <a:t> house during lock down as their parents had a fight ……</a:t>
                      </a:r>
                      <a:endParaRPr lang="en-GB" sz="1600" dirty="0"/>
                    </a:p>
                  </a:txBody>
                  <a:tcPr/>
                </a:tc>
                <a:extLst>
                  <a:ext uri="{0D108BD9-81ED-4DB2-BD59-A6C34878D82A}">
                    <a16:rowId xmlns="" xmlns:a16="http://schemas.microsoft.com/office/drawing/2014/main" val="3948051133"/>
                  </a:ext>
                </a:extLst>
              </a:tr>
              <a:tr h="600066">
                <a:tc>
                  <a:txBody>
                    <a:bodyPr/>
                    <a:lstStyle/>
                    <a:p>
                      <a:r>
                        <a:rPr lang="en-GB" sz="1600" dirty="0" smtClean="0"/>
                        <a:t>A pupil starts to show unusual signs of anxiety, they are very tearful</a:t>
                      </a:r>
                      <a:r>
                        <a:rPr lang="en-GB" sz="1600" baseline="0" dirty="0" smtClean="0"/>
                        <a:t> and are not communicating with their peer group ……</a:t>
                      </a:r>
                      <a:endParaRPr lang="en-GB" sz="1600" dirty="0"/>
                    </a:p>
                  </a:txBody>
                  <a:tcPr/>
                </a:tc>
                <a:extLst>
                  <a:ext uri="{0D108BD9-81ED-4DB2-BD59-A6C34878D82A}">
                    <a16:rowId xmlns="" xmlns:a16="http://schemas.microsoft.com/office/drawing/2014/main" val="3686604606"/>
                  </a:ext>
                </a:extLst>
              </a:tr>
              <a:tr h="600066">
                <a:tc>
                  <a:txBody>
                    <a:bodyPr/>
                    <a:lstStyle/>
                    <a:p>
                      <a:r>
                        <a:rPr lang="en-GB" sz="1600" dirty="0" smtClean="0"/>
                        <a:t>A</a:t>
                      </a:r>
                      <a:r>
                        <a:rPr lang="en-GB" sz="1600" baseline="0" dirty="0" smtClean="0"/>
                        <a:t> staff colleague tells you that during lockdown they felt as though they could not cope with their own children …..</a:t>
                      </a:r>
                      <a:endParaRPr lang="en-GB" sz="1600" dirty="0"/>
                    </a:p>
                  </a:txBody>
                  <a:tcPr/>
                </a:tc>
                <a:extLst>
                  <a:ext uri="{0D108BD9-81ED-4DB2-BD59-A6C34878D82A}">
                    <a16:rowId xmlns="" xmlns:a16="http://schemas.microsoft.com/office/drawing/2014/main" val="2066641393"/>
                  </a:ext>
                </a:extLst>
              </a:tr>
            </a:tbl>
          </a:graphicData>
        </a:graphic>
      </p:graphicFrame>
    </p:spTree>
    <p:extLst>
      <p:ext uri="{BB962C8B-B14F-4D97-AF65-F5344CB8AC3E}">
        <p14:creationId xmlns:p14="http://schemas.microsoft.com/office/powerpoint/2010/main" val="2649556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t>What makes children vulnerable ?</a:t>
            </a:r>
            <a:r>
              <a:rPr lang="en-GB" dirty="0" smtClean="0"/>
              <a:t/>
            </a:r>
            <a:br>
              <a:rPr lang="en-GB" dirty="0" smtClean="0"/>
            </a:br>
            <a:r>
              <a:rPr lang="en-GB" b="1" dirty="0" smtClean="0"/>
              <a:t/>
            </a:r>
            <a:br>
              <a:rPr lang="en-GB" b="1" dirty="0" smtClean="0"/>
            </a:br>
            <a:endParaRPr lang="en-GB" b="1" dirty="0"/>
          </a:p>
        </p:txBody>
      </p:sp>
      <p:sp>
        <p:nvSpPr>
          <p:cNvPr id="13" name="Content Placeholder 12"/>
          <p:cNvSpPr>
            <a:spLocks noGrp="1"/>
          </p:cNvSpPr>
          <p:nvPr>
            <p:ph sz="quarter" idx="4"/>
          </p:nvPr>
        </p:nvSpPr>
        <p:spPr>
          <a:xfrm>
            <a:off x="395536" y="1268760"/>
            <a:ext cx="8496943" cy="5112568"/>
          </a:xfrm>
        </p:spPr>
        <p:txBody>
          <a:bodyPr>
            <a:normAutofit/>
          </a:bodyPr>
          <a:lstStyle/>
          <a:p>
            <a:pPr algn="ctr">
              <a:buNone/>
            </a:pPr>
            <a:r>
              <a:rPr lang="en-GB" b="1" dirty="0" smtClean="0"/>
              <a:t>Physical, emotional, sexual abuse and neglect</a:t>
            </a:r>
          </a:p>
          <a:p>
            <a:endParaRPr lang="en-GB" dirty="0" smtClean="0"/>
          </a:p>
          <a:p>
            <a:endParaRPr lang="en-GB" dirty="0" smtClean="0"/>
          </a:p>
          <a:p>
            <a:endParaRPr lang="en-GB" dirty="0" smtClean="0"/>
          </a:p>
          <a:p>
            <a:pPr>
              <a:buNone/>
            </a:pPr>
            <a:endParaRPr lang="en-GB" dirty="0" smtClean="0"/>
          </a:p>
          <a:p>
            <a:pPr>
              <a:buNone/>
            </a:pPr>
            <a:endParaRPr lang="en-GB" dirty="0"/>
          </a:p>
        </p:txBody>
      </p:sp>
      <p:sp>
        <p:nvSpPr>
          <p:cNvPr id="4" name="TextBox 3"/>
          <p:cNvSpPr txBox="1"/>
          <p:nvPr/>
        </p:nvSpPr>
        <p:spPr>
          <a:xfrm>
            <a:off x="5508104" y="234888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6" name="Picture 4" descr="C:\Users\bakerseona\AppData\Local\Microsoft\Windows\Temporary Internet Files\Content.IE5\LYGA3H6P\sad_face1[1].jpg"/>
          <p:cNvPicPr>
            <a:picLocks noChangeAspect="1" noChangeArrowheads="1"/>
          </p:cNvPicPr>
          <p:nvPr/>
        </p:nvPicPr>
        <p:blipFill>
          <a:blip r:embed="rId3" cstate="print"/>
          <a:srcRect/>
          <a:stretch>
            <a:fillRect/>
          </a:stretch>
        </p:blipFill>
        <p:spPr bwMode="auto">
          <a:xfrm>
            <a:off x="0" y="2204864"/>
            <a:ext cx="2376264" cy="2376264"/>
          </a:xfrm>
          <a:prstGeom prst="rect">
            <a:avLst/>
          </a:prstGeom>
          <a:noFill/>
        </p:spPr>
      </p:pic>
      <p:sp>
        <p:nvSpPr>
          <p:cNvPr id="7" name="TextBox 6"/>
          <p:cNvSpPr txBox="1"/>
          <p:nvPr/>
        </p:nvSpPr>
        <p:spPr>
          <a:xfrm>
            <a:off x="3203848" y="2348880"/>
            <a:ext cx="261610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Female Genital mutilation</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Content Placeholder 12"/>
          <p:cNvSpPr>
            <a:spLocks noGrp="1"/>
          </p:cNvSpPr>
          <p:nvPr>
            <p:ph sz="quarter" idx="4"/>
          </p:nvPr>
        </p:nvSpPr>
        <p:spPr>
          <a:xfrm>
            <a:off x="2411760" y="2204864"/>
            <a:ext cx="6264695" cy="4320480"/>
          </a:xfrm>
        </p:spPr>
        <p:txBody>
          <a:bodyPr>
            <a:normAutofit/>
          </a:bodyPr>
          <a:lstStyle/>
          <a:p>
            <a:pPr>
              <a:buNone/>
            </a:pPr>
            <a:r>
              <a:rPr lang="en-GB" dirty="0" smtClean="0"/>
              <a:t> </a:t>
            </a:r>
          </a:p>
          <a:p>
            <a:pPr>
              <a:buNone/>
            </a:pPr>
            <a:endParaRPr lang="en-GB" dirty="0" smtClean="0"/>
          </a:p>
          <a:p>
            <a:endParaRPr lang="en-GB" dirty="0" smtClean="0"/>
          </a:p>
          <a:p>
            <a:pPr>
              <a:buNone/>
            </a:pPr>
            <a:endParaRPr lang="en-GB" dirty="0" smtClean="0"/>
          </a:p>
          <a:p>
            <a:pPr>
              <a:buNone/>
            </a:pPr>
            <a:endParaRPr lang="en-GB" dirty="0" smtClean="0"/>
          </a:p>
          <a:p>
            <a:pPr>
              <a:buNone/>
            </a:pPr>
            <a:endParaRPr lang="en-GB" dirty="0"/>
          </a:p>
        </p:txBody>
      </p:sp>
      <p:sp>
        <p:nvSpPr>
          <p:cNvPr id="10" name="TextBox 9"/>
          <p:cNvSpPr txBox="1"/>
          <p:nvPr/>
        </p:nvSpPr>
        <p:spPr>
          <a:xfrm>
            <a:off x="2483768" y="3429000"/>
            <a:ext cx="253364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Child Sexual Exploitation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TextBox 10"/>
          <p:cNvSpPr txBox="1"/>
          <p:nvPr/>
        </p:nvSpPr>
        <p:spPr>
          <a:xfrm>
            <a:off x="5004048" y="3789040"/>
            <a:ext cx="347499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Criminal Exploitation/County Lines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TextBox 11"/>
          <p:cNvSpPr txBox="1"/>
          <p:nvPr/>
        </p:nvSpPr>
        <p:spPr>
          <a:xfrm>
            <a:off x="5292080" y="4365104"/>
            <a:ext cx="193411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Missing Education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TextBox 13"/>
          <p:cNvSpPr txBox="1"/>
          <p:nvPr/>
        </p:nvSpPr>
        <p:spPr>
          <a:xfrm>
            <a:off x="5076056" y="4941168"/>
            <a:ext cx="180645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Parents in Prison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TextBox 14"/>
          <p:cNvSpPr txBox="1"/>
          <p:nvPr/>
        </p:nvSpPr>
        <p:spPr>
          <a:xfrm>
            <a:off x="5682720" y="1862500"/>
            <a:ext cx="285533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Fabricated or induced illness</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TextBox 15"/>
          <p:cNvSpPr txBox="1"/>
          <p:nvPr/>
        </p:nvSpPr>
        <p:spPr>
          <a:xfrm>
            <a:off x="2555776" y="5373216"/>
            <a:ext cx="401039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Sexual Violence and Sexual Harassment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TextBox 16"/>
          <p:cNvSpPr txBox="1"/>
          <p:nvPr/>
        </p:nvSpPr>
        <p:spPr>
          <a:xfrm>
            <a:off x="7020272" y="2996952"/>
            <a:ext cx="148951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Online Abuse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TextBox 17"/>
          <p:cNvSpPr txBox="1"/>
          <p:nvPr/>
        </p:nvSpPr>
        <p:spPr>
          <a:xfrm>
            <a:off x="5220072" y="5733256"/>
            <a:ext cx="268592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Special Educational Needs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TextBox 18"/>
          <p:cNvSpPr txBox="1"/>
          <p:nvPr/>
        </p:nvSpPr>
        <p:spPr>
          <a:xfrm>
            <a:off x="2051720" y="4869160"/>
            <a:ext cx="104227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Disability</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0" name="TextBox 19"/>
          <p:cNvSpPr txBox="1"/>
          <p:nvPr/>
        </p:nvSpPr>
        <p:spPr>
          <a:xfrm>
            <a:off x="755576" y="5877272"/>
            <a:ext cx="219964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Honour Based Abuse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1" name="TextBox 20"/>
          <p:cNvSpPr txBox="1"/>
          <p:nvPr/>
        </p:nvSpPr>
        <p:spPr>
          <a:xfrm>
            <a:off x="2123728" y="3933056"/>
            <a:ext cx="207178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Peer on Peer Abuse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2" name="TextBox 21"/>
          <p:cNvSpPr txBox="1"/>
          <p:nvPr/>
        </p:nvSpPr>
        <p:spPr>
          <a:xfrm>
            <a:off x="3203848" y="4869160"/>
            <a:ext cx="13137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Young Carer</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TextBox 22"/>
          <p:cNvSpPr txBox="1"/>
          <p:nvPr/>
        </p:nvSpPr>
        <p:spPr>
          <a:xfrm>
            <a:off x="827584" y="4509120"/>
            <a:ext cx="191879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Drugs and alcohol</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 name="TextBox 23"/>
          <p:cNvSpPr txBox="1"/>
          <p:nvPr/>
        </p:nvSpPr>
        <p:spPr>
          <a:xfrm>
            <a:off x="2555776" y="6237312"/>
            <a:ext cx="175144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Domestic Abuse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5" name="TextBox 24"/>
          <p:cNvSpPr txBox="1"/>
          <p:nvPr/>
        </p:nvSpPr>
        <p:spPr>
          <a:xfrm>
            <a:off x="7020272" y="5085184"/>
            <a:ext cx="81464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Gangs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 name="TextBox 25"/>
          <p:cNvSpPr txBox="1"/>
          <p:nvPr/>
        </p:nvSpPr>
        <p:spPr>
          <a:xfrm>
            <a:off x="6660232" y="6093296"/>
            <a:ext cx="16174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Knife Carrying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7" name="TextBox 26"/>
          <p:cNvSpPr txBox="1"/>
          <p:nvPr/>
        </p:nvSpPr>
        <p:spPr>
          <a:xfrm>
            <a:off x="2843808" y="4365104"/>
            <a:ext cx="221772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Anti Social Behaviour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8" name="TextBox 27"/>
          <p:cNvSpPr txBox="1"/>
          <p:nvPr/>
        </p:nvSpPr>
        <p:spPr>
          <a:xfrm>
            <a:off x="2843808" y="2996952"/>
            <a:ext cx="15319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Radicalisation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 name="TextBox 28"/>
          <p:cNvSpPr txBox="1"/>
          <p:nvPr/>
        </p:nvSpPr>
        <p:spPr>
          <a:xfrm>
            <a:off x="395536" y="5229200"/>
            <a:ext cx="180671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Private Fostering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 name="TextBox 29"/>
          <p:cNvSpPr txBox="1"/>
          <p:nvPr/>
        </p:nvSpPr>
        <p:spPr>
          <a:xfrm>
            <a:off x="6012160" y="2420888"/>
            <a:ext cx="91608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Sexting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2" name="TextBox 31"/>
          <p:cNvSpPr txBox="1"/>
          <p:nvPr/>
        </p:nvSpPr>
        <p:spPr>
          <a:xfrm>
            <a:off x="4716016" y="6237312"/>
            <a:ext cx="168815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Mental  Health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3" name="TextBox 32"/>
          <p:cNvSpPr txBox="1"/>
          <p:nvPr/>
        </p:nvSpPr>
        <p:spPr>
          <a:xfrm>
            <a:off x="7164288" y="4653136"/>
            <a:ext cx="112851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Restraint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1" name="TextBox 30"/>
          <p:cNvSpPr txBox="1"/>
          <p:nvPr/>
        </p:nvSpPr>
        <p:spPr>
          <a:xfrm>
            <a:off x="5084440" y="3221360"/>
            <a:ext cx="15680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Homelessness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4" name="TextBox 33"/>
          <p:cNvSpPr txBox="1"/>
          <p:nvPr/>
        </p:nvSpPr>
        <p:spPr>
          <a:xfrm>
            <a:off x="2883475" y="5805264"/>
            <a:ext cx="72808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D</a:t>
            </a: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rugs</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5" name="TextBox 34"/>
          <p:cNvSpPr txBox="1"/>
          <p:nvPr/>
        </p:nvSpPr>
        <p:spPr>
          <a:xfrm>
            <a:off x="715671" y="6309320"/>
            <a:ext cx="136466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Faith abuse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6" name="TextBox 35"/>
          <p:cNvSpPr txBox="1"/>
          <p:nvPr/>
        </p:nvSpPr>
        <p:spPr>
          <a:xfrm>
            <a:off x="4472974" y="2681300"/>
            <a:ext cx="181331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Serious violence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7" name="TextBox 36"/>
          <p:cNvSpPr txBox="1"/>
          <p:nvPr/>
        </p:nvSpPr>
        <p:spPr>
          <a:xfrm rot="19990221">
            <a:off x="1184203" y="2076172"/>
            <a:ext cx="7504844" cy="3108543"/>
          </a:xfrm>
          <a:prstGeom prst="rect">
            <a:avLst/>
          </a:prstGeom>
          <a:solidFill>
            <a:srgbClr val="92D05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YOU WILL BE GIVEN PART ONE AND ANNEX 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OF “KEEPING CHILDREN SAFE IN EDUCATION” TO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FURTHER UNDERSTAND THE VULNERABILITIES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IT IS IMPORTANT THAT YOU READ AND UNDERSTAND WHAT CAN MAKE A CHILD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VULNERABLE. THIS WILL FORM PART OF THE ASSESSMENT </a:t>
            </a:r>
            <a:r>
              <a:rPr kumimoji="0" lang="en-GB" sz="2800" b="0" i="0" u="none" strike="noStrike" kern="1200" cap="none" spc="0" normalizeH="0" baseline="0" noProof="0" dirty="0" smtClean="0">
                <a:ln>
                  <a:noFill/>
                </a:ln>
                <a:solidFill>
                  <a:prstClr val="black"/>
                </a:solidFill>
                <a:effectLst/>
                <a:uLnTx/>
                <a:uFillTx/>
                <a:latin typeface="Calibri"/>
                <a:ea typeface="+mn-ea"/>
                <a:cs typeface="+mn-cs"/>
                <a:sym typeface="Wingdings" pitchFamily="2" charset="2"/>
              </a:rPr>
              <a:t></a:t>
            </a:r>
            <a:endParaRPr kumimoji="0" lang="en-GB"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Date Placeholder 2"/>
          <p:cNvSpPr>
            <a:spLocks noGrp="1"/>
          </p:cNvSpPr>
          <p:nvPr>
            <p:ph type="dt" sz="half" idx="10"/>
          </p:nvPr>
        </p:nvSpPr>
        <p:spPr/>
        <p:txBody>
          <a:bodyPr/>
          <a:lstStyle/>
          <a:p>
            <a:fld id="{FAD1B23E-A737-4F52-A4C8-BEA7D3F3A9D1}" type="datetime1">
              <a:rPr lang="en-GB" smtClean="0"/>
              <a:t>28/08/2020</a:t>
            </a:fld>
            <a:endParaRPr lang="en-GB"/>
          </a:p>
        </p:txBody>
      </p:sp>
    </p:spTree>
    <p:extLst>
      <p:ext uri="{BB962C8B-B14F-4D97-AF65-F5344CB8AC3E}">
        <p14:creationId xmlns:p14="http://schemas.microsoft.com/office/powerpoint/2010/main" val="1114877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t>What makes children vulnerable ?</a:t>
            </a:r>
            <a:r>
              <a:rPr lang="en-GB" dirty="0" smtClean="0"/>
              <a:t/>
            </a:r>
            <a:br>
              <a:rPr lang="en-GB" dirty="0" smtClean="0"/>
            </a:br>
            <a:r>
              <a:rPr lang="en-GB" b="1" dirty="0" smtClean="0"/>
              <a:t/>
            </a:r>
            <a:br>
              <a:rPr lang="en-GB" b="1" dirty="0" smtClean="0"/>
            </a:br>
            <a:endParaRPr lang="en-GB" b="1" dirty="0"/>
          </a:p>
        </p:txBody>
      </p:sp>
      <p:sp>
        <p:nvSpPr>
          <p:cNvPr id="13" name="Content Placeholder 12"/>
          <p:cNvSpPr>
            <a:spLocks noGrp="1"/>
          </p:cNvSpPr>
          <p:nvPr>
            <p:ph sz="quarter" idx="4"/>
          </p:nvPr>
        </p:nvSpPr>
        <p:spPr>
          <a:xfrm>
            <a:off x="395536" y="1268760"/>
            <a:ext cx="8496943" cy="5112568"/>
          </a:xfrm>
        </p:spPr>
        <p:txBody>
          <a:bodyPr>
            <a:normAutofit/>
          </a:bodyPr>
          <a:lstStyle/>
          <a:p>
            <a:pPr algn="ctr">
              <a:buNone/>
            </a:pPr>
            <a:r>
              <a:rPr lang="en-GB" b="1" dirty="0" smtClean="0"/>
              <a:t>Physical, emotional, sexual abuse and neglect</a:t>
            </a:r>
          </a:p>
          <a:p>
            <a:endParaRPr lang="en-GB" dirty="0" smtClean="0"/>
          </a:p>
          <a:p>
            <a:endParaRPr lang="en-GB" dirty="0" smtClean="0"/>
          </a:p>
          <a:p>
            <a:endParaRPr lang="en-GB" dirty="0" smtClean="0"/>
          </a:p>
          <a:p>
            <a:pPr>
              <a:buNone/>
            </a:pPr>
            <a:endParaRPr lang="en-GB" dirty="0" smtClean="0"/>
          </a:p>
          <a:p>
            <a:pPr>
              <a:buNone/>
            </a:pPr>
            <a:endParaRPr lang="en-GB" dirty="0"/>
          </a:p>
        </p:txBody>
      </p:sp>
      <p:sp>
        <p:nvSpPr>
          <p:cNvPr id="4" name="TextBox 3"/>
          <p:cNvSpPr txBox="1"/>
          <p:nvPr/>
        </p:nvSpPr>
        <p:spPr>
          <a:xfrm>
            <a:off x="5508104" y="234888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6" name="Picture 4" descr="C:\Users\bakerseona\AppData\Local\Microsoft\Windows\Temporary Internet Files\Content.IE5\LYGA3H6P\sad_face1[1].jpg"/>
          <p:cNvPicPr>
            <a:picLocks noChangeAspect="1" noChangeArrowheads="1"/>
          </p:cNvPicPr>
          <p:nvPr/>
        </p:nvPicPr>
        <p:blipFill>
          <a:blip r:embed="rId3" cstate="print"/>
          <a:srcRect/>
          <a:stretch>
            <a:fillRect/>
          </a:stretch>
        </p:blipFill>
        <p:spPr bwMode="auto">
          <a:xfrm>
            <a:off x="0" y="2204864"/>
            <a:ext cx="2376264" cy="2376264"/>
          </a:xfrm>
          <a:prstGeom prst="rect">
            <a:avLst/>
          </a:prstGeom>
          <a:noFill/>
        </p:spPr>
      </p:pic>
      <p:sp>
        <p:nvSpPr>
          <p:cNvPr id="7" name="TextBox 6"/>
          <p:cNvSpPr txBox="1"/>
          <p:nvPr/>
        </p:nvSpPr>
        <p:spPr>
          <a:xfrm>
            <a:off x="3203848" y="2348880"/>
            <a:ext cx="261610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Female Genital mutilation</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Content Placeholder 12"/>
          <p:cNvSpPr>
            <a:spLocks noGrp="1"/>
          </p:cNvSpPr>
          <p:nvPr>
            <p:ph sz="quarter" idx="4"/>
          </p:nvPr>
        </p:nvSpPr>
        <p:spPr>
          <a:xfrm>
            <a:off x="2411760" y="2204864"/>
            <a:ext cx="6264695" cy="4320480"/>
          </a:xfrm>
        </p:spPr>
        <p:txBody>
          <a:bodyPr>
            <a:normAutofit/>
          </a:bodyPr>
          <a:lstStyle/>
          <a:p>
            <a:pPr>
              <a:buNone/>
            </a:pPr>
            <a:r>
              <a:rPr lang="en-GB" dirty="0" smtClean="0"/>
              <a:t> </a:t>
            </a:r>
          </a:p>
          <a:p>
            <a:pPr>
              <a:buNone/>
            </a:pPr>
            <a:endParaRPr lang="en-GB" dirty="0" smtClean="0"/>
          </a:p>
          <a:p>
            <a:endParaRPr lang="en-GB" dirty="0" smtClean="0"/>
          </a:p>
          <a:p>
            <a:pPr>
              <a:buNone/>
            </a:pPr>
            <a:endParaRPr lang="en-GB" dirty="0" smtClean="0"/>
          </a:p>
          <a:p>
            <a:pPr>
              <a:buNone/>
            </a:pPr>
            <a:endParaRPr lang="en-GB" dirty="0" smtClean="0"/>
          </a:p>
          <a:p>
            <a:pPr>
              <a:buNone/>
            </a:pPr>
            <a:endParaRPr lang="en-GB" dirty="0"/>
          </a:p>
        </p:txBody>
      </p:sp>
      <p:sp>
        <p:nvSpPr>
          <p:cNvPr id="10" name="TextBox 9"/>
          <p:cNvSpPr txBox="1"/>
          <p:nvPr/>
        </p:nvSpPr>
        <p:spPr>
          <a:xfrm>
            <a:off x="2483768" y="3429000"/>
            <a:ext cx="253364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Child Sexual Exploitation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TextBox 10"/>
          <p:cNvSpPr txBox="1"/>
          <p:nvPr/>
        </p:nvSpPr>
        <p:spPr>
          <a:xfrm>
            <a:off x="5004048" y="3789040"/>
            <a:ext cx="347499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Criminal Exploitation/County Lines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TextBox 11"/>
          <p:cNvSpPr txBox="1"/>
          <p:nvPr/>
        </p:nvSpPr>
        <p:spPr>
          <a:xfrm>
            <a:off x="5292080" y="4365104"/>
            <a:ext cx="193411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Missing Education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TextBox 13"/>
          <p:cNvSpPr txBox="1"/>
          <p:nvPr/>
        </p:nvSpPr>
        <p:spPr>
          <a:xfrm>
            <a:off x="5076056" y="4941168"/>
            <a:ext cx="180645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Parents in Prison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TextBox 14"/>
          <p:cNvSpPr txBox="1"/>
          <p:nvPr/>
        </p:nvSpPr>
        <p:spPr>
          <a:xfrm>
            <a:off x="5682720" y="1862500"/>
            <a:ext cx="285533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Fabricated or induced illness</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TextBox 15"/>
          <p:cNvSpPr txBox="1"/>
          <p:nvPr/>
        </p:nvSpPr>
        <p:spPr>
          <a:xfrm>
            <a:off x="2555776" y="5373216"/>
            <a:ext cx="401039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Sexual Violence and Sexual Harassment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TextBox 16"/>
          <p:cNvSpPr txBox="1"/>
          <p:nvPr/>
        </p:nvSpPr>
        <p:spPr>
          <a:xfrm>
            <a:off x="7020272" y="2996952"/>
            <a:ext cx="148951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Online Abuse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TextBox 17"/>
          <p:cNvSpPr txBox="1"/>
          <p:nvPr/>
        </p:nvSpPr>
        <p:spPr>
          <a:xfrm>
            <a:off x="5220072" y="5733256"/>
            <a:ext cx="268592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Special Educational Needs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TextBox 18"/>
          <p:cNvSpPr txBox="1"/>
          <p:nvPr/>
        </p:nvSpPr>
        <p:spPr>
          <a:xfrm>
            <a:off x="2051720" y="4869160"/>
            <a:ext cx="104227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Disability</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0" name="TextBox 19"/>
          <p:cNvSpPr txBox="1"/>
          <p:nvPr/>
        </p:nvSpPr>
        <p:spPr>
          <a:xfrm>
            <a:off x="755576" y="5877272"/>
            <a:ext cx="219964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Honour Based Abuse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1" name="TextBox 20"/>
          <p:cNvSpPr txBox="1"/>
          <p:nvPr/>
        </p:nvSpPr>
        <p:spPr>
          <a:xfrm>
            <a:off x="2123728" y="3933056"/>
            <a:ext cx="207178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Peer on Peer Abuse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2" name="TextBox 21"/>
          <p:cNvSpPr txBox="1"/>
          <p:nvPr/>
        </p:nvSpPr>
        <p:spPr>
          <a:xfrm>
            <a:off x="3203848" y="4869160"/>
            <a:ext cx="13137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Young Carer</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TextBox 22"/>
          <p:cNvSpPr txBox="1"/>
          <p:nvPr/>
        </p:nvSpPr>
        <p:spPr>
          <a:xfrm>
            <a:off x="827584" y="4509120"/>
            <a:ext cx="191879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Drugs and alcohol</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 name="TextBox 23"/>
          <p:cNvSpPr txBox="1"/>
          <p:nvPr/>
        </p:nvSpPr>
        <p:spPr>
          <a:xfrm>
            <a:off x="2555776" y="6237312"/>
            <a:ext cx="175144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Domestic Abuse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5" name="TextBox 24"/>
          <p:cNvSpPr txBox="1"/>
          <p:nvPr/>
        </p:nvSpPr>
        <p:spPr>
          <a:xfrm>
            <a:off x="7020272" y="5085184"/>
            <a:ext cx="81464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Gangs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 name="TextBox 25"/>
          <p:cNvSpPr txBox="1"/>
          <p:nvPr/>
        </p:nvSpPr>
        <p:spPr>
          <a:xfrm>
            <a:off x="6660232" y="6093296"/>
            <a:ext cx="16174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Knife Carrying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7" name="TextBox 26"/>
          <p:cNvSpPr txBox="1"/>
          <p:nvPr/>
        </p:nvSpPr>
        <p:spPr>
          <a:xfrm>
            <a:off x="2843808" y="4365104"/>
            <a:ext cx="221772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Anti Social Behaviour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8" name="TextBox 27"/>
          <p:cNvSpPr txBox="1"/>
          <p:nvPr/>
        </p:nvSpPr>
        <p:spPr>
          <a:xfrm>
            <a:off x="2843808" y="2996952"/>
            <a:ext cx="15319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Radicalisation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 name="TextBox 28"/>
          <p:cNvSpPr txBox="1"/>
          <p:nvPr/>
        </p:nvSpPr>
        <p:spPr>
          <a:xfrm>
            <a:off x="395536" y="5229200"/>
            <a:ext cx="180671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Private Fostering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 name="TextBox 29"/>
          <p:cNvSpPr txBox="1"/>
          <p:nvPr/>
        </p:nvSpPr>
        <p:spPr>
          <a:xfrm>
            <a:off x="6012160" y="2420888"/>
            <a:ext cx="91608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Sexting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2" name="TextBox 31"/>
          <p:cNvSpPr txBox="1"/>
          <p:nvPr/>
        </p:nvSpPr>
        <p:spPr>
          <a:xfrm>
            <a:off x="4716016" y="6237312"/>
            <a:ext cx="168815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Mental  Health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3" name="TextBox 32"/>
          <p:cNvSpPr txBox="1"/>
          <p:nvPr/>
        </p:nvSpPr>
        <p:spPr>
          <a:xfrm>
            <a:off x="7164288" y="4653136"/>
            <a:ext cx="112851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Restraint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1" name="TextBox 30"/>
          <p:cNvSpPr txBox="1"/>
          <p:nvPr/>
        </p:nvSpPr>
        <p:spPr>
          <a:xfrm>
            <a:off x="5084440" y="3221360"/>
            <a:ext cx="15680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Homelessness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4" name="TextBox 33"/>
          <p:cNvSpPr txBox="1"/>
          <p:nvPr/>
        </p:nvSpPr>
        <p:spPr>
          <a:xfrm>
            <a:off x="2883475" y="5805264"/>
            <a:ext cx="72808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D</a:t>
            </a: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rugs</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5" name="TextBox 34"/>
          <p:cNvSpPr txBox="1"/>
          <p:nvPr/>
        </p:nvSpPr>
        <p:spPr>
          <a:xfrm>
            <a:off x="715671" y="6309320"/>
            <a:ext cx="136466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Faith abuse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6" name="TextBox 35"/>
          <p:cNvSpPr txBox="1"/>
          <p:nvPr/>
        </p:nvSpPr>
        <p:spPr>
          <a:xfrm>
            <a:off x="4472974" y="2681300"/>
            <a:ext cx="181331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a:ea typeface="+mn-ea"/>
                <a:cs typeface="+mn-cs"/>
              </a:rPr>
              <a:t>Serious violence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7" name="TextBox 36"/>
          <p:cNvSpPr txBox="1"/>
          <p:nvPr/>
        </p:nvSpPr>
        <p:spPr>
          <a:xfrm rot="19990221">
            <a:off x="1184203" y="2507060"/>
            <a:ext cx="7504844" cy="2246769"/>
          </a:xfrm>
          <a:prstGeom prst="rect">
            <a:avLst/>
          </a:prstGeom>
          <a:solidFill>
            <a:srgbClr val="92D05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A QUICK GUESS </a:t>
            </a:r>
            <a:r>
              <a:rPr kumimoji="0" lang="en-GB" sz="2800" b="0" i="0" u="none" strike="noStrike" kern="1200" cap="none" spc="0" normalizeH="0" baseline="0" noProof="0" dirty="0" smtClean="0">
                <a:ln>
                  <a:noFill/>
                </a:ln>
                <a:solidFill>
                  <a:prstClr val="black"/>
                </a:solidFill>
                <a:effectLst/>
                <a:uLnTx/>
                <a:uFillTx/>
                <a:latin typeface="Calibri"/>
                <a:ea typeface="+mn-ea"/>
                <a:cs typeface="+mn-cs"/>
                <a:sym typeface="Wingdings" panose="05000000000000000000" pitchFamily="2" charset="2"/>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dirty="0" smtClean="0">
                <a:solidFill>
                  <a:prstClr val="black"/>
                </a:solidFill>
                <a:latin typeface="Calibri"/>
                <a:sym typeface="Wingdings" panose="05000000000000000000" pitchFamily="2" charset="2"/>
              </a:rPr>
              <a:t>Mental health was mentioned 5 times in Keeping Children Safe in Education 2019 …. How many times do you think it is mentioned in the September 2020 update?</a:t>
            </a:r>
            <a:endParaRPr kumimoji="0" lang="en-GB"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Date Placeholder 2"/>
          <p:cNvSpPr>
            <a:spLocks noGrp="1"/>
          </p:cNvSpPr>
          <p:nvPr>
            <p:ph type="dt" sz="half" idx="10"/>
          </p:nvPr>
        </p:nvSpPr>
        <p:spPr/>
        <p:txBody>
          <a:bodyPr/>
          <a:lstStyle/>
          <a:p>
            <a:fld id="{FAD1B23E-A737-4F52-A4C8-BEA7D3F3A9D1}" type="datetime1">
              <a:rPr lang="en-GB" smtClean="0"/>
              <a:t>28/08/2020</a:t>
            </a:fld>
            <a:endParaRPr lang="en-GB"/>
          </a:p>
        </p:txBody>
      </p:sp>
    </p:spTree>
    <p:extLst>
      <p:ext uri="{BB962C8B-B14F-4D97-AF65-F5344CB8AC3E}">
        <p14:creationId xmlns:p14="http://schemas.microsoft.com/office/powerpoint/2010/main" val="3181309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Exceptional Circumstances </a:t>
            </a:r>
            <a:endParaRPr lang="en-GB" dirty="0"/>
          </a:p>
        </p:txBody>
      </p:sp>
      <p:sp>
        <p:nvSpPr>
          <p:cNvPr id="3" name="Content Placeholder 2"/>
          <p:cNvSpPr>
            <a:spLocks noGrp="1"/>
          </p:cNvSpPr>
          <p:nvPr>
            <p:ph idx="1"/>
          </p:nvPr>
        </p:nvSpPr>
        <p:spPr/>
        <p:txBody>
          <a:bodyPr/>
          <a:lstStyle/>
          <a:p>
            <a:pPr marL="0" indent="0" algn="ctr">
              <a:buNone/>
            </a:pPr>
            <a:r>
              <a:rPr lang="en-GB" dirty="0" smtClean="0"/>
              <a:t>In light of the current situation surrounding Covid 19 it is important to note that affects of this will be mentioned throughout this course.</a:t>
            </a:r>
          </a:p>
          <a:p>
            <a:pPr marL="0" indent="0" algn="ctr">
              <a:buNone/>
            </a:pPr>
            <a:endParaRPr lang="en-GB" dirty="0"/>
          </a:p>
          <a:p>
            <a:pPr marL="0" indent="0" algn="ctr">
              <a:buNone/>
            </a:pPr>
            <a:r>
              <a:rPr lang="en-GB" dirty="0" smtClean="0"/>
              <a:t>It is important to take a moment as we understand the impact on you, your family, your colleagues and all of the children and families that you work with in school.</a:t>
            </a:r>
            <a:endParaRPr lang="en-GB" dirty="0"/>
          </a:p>
        </p:txBody>
      </p:sp>
      <p:sp>
        <p:nvSpPr>
          <p:cNvPr id="4" name="Date Placeholder 3"/>
          <p:cNvSpPr>
            <a:spLocks noGrp="1"/>
          </p:cNvSpPr>
          <p:nvPr>
            <p:ph type="dt" sz="half" idx="10"/>
          </p:nvPr>
        </p:nvSpPr>
        <p:spPr/>
        <p:txBody>
          <a:bodyPr/>
          <a:lstStyle/>
          <a:p>
            <a:fld id="{93903EED-1CE2-49B0-99AA-116CEA22D821}" type="datetime1">
              <a:rPr lang="en-GB" smtClean="0"/>
              <a:t>28/08/2020</a:t>
            </a:fld>
            <a:endParaRPr lang="en-GB"/>
          </a:p>
        </p:txBody>
      </p:sp>
      <p:pic>
        <p:nvPicPr>
          <p:cNvPr id="5" name="Picture 4"/>
          <p:cNvPicPr>
            <a:picLocks noChangeAspect="1"/>
          </p:cNvPicPr>
          <p:nvPr/>
        </p:nvPicPr>
        <p:blipFill>
          <a:blip r:embed="rId3"/>
          <a:stretch>
            <a:fillRect/>
          </a:stretch>
        </p:blipFill>
        <p:spPr>
          <a:xfrm>
            <a:off x="7045527" y="5373215"/>
            <a:ext cx="1793648" cy="1343505"/>
          </a:xfrm>
          <a:prstGeom prst="rect">
            <a:avLst/>
          </a:prstGeom>
        </p:spPr>
      </p:pic>
    </p:spTree>
    <p:extLst>
      <p:ext uri="{BB962C8B-B14F-4D97-AF65-F5344CB8AC3E}">
        <p14:creationId xmlns:p14="http://schemas.microsoft.com/office/powerpoint/2010/main" val="19928920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457200" y="274638"/>
            <a:ext cx="7499176" cy="1282700"/>
          </a:xfrm>
        </p:spPr>
        <p:txBody>
          <a:bodyPr>
            <a:normAutofit/>
          </a:bodyPr>
          <a:lstStyle/>
          <a:p>
            <a:pPr eaLnBrk="1" hangingPunct="1"/>
            <a:r>
              <a:rPr lang="en-GB" b="1" u="sng" dirty="0" smtClean="0"/>
              <a:t>Responding to concerns.</a:t>
            </a:r>
          </a:p>
        </p:txBody>
      </p:sp>
      <p:sp>
        <p:nvSpPr>
          <p:cNvPr id="10" name="Rectangle 3"/>
          <p:cNvSpPr txBox="1">
            <a:spLocks noChangeArrowheads="1"/>
          </p:cNvSpPr>
          <p:nvPr/>
        </p:nvSpPr>
        <p:spPr>
          <a:xfrm>
            <a:off x="457200" y="1412875"/>
            <a:ext cx="8229600" cy="504031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r>
              <a:rPr kumimoji="0" lang="en-GB" sz="2800" b="0" i="0" u="none" strike="noStrike" kern="1200" cap="none" spc="0" normalizeH="0" baseline="0" noProof="0" smtClean="0">
                <a:ln>
                  <a:noFill/>
                </a:ln>
                <a:solidFill>
                  <a:prstClr val="black"/>
                </a:solidFill>
                <a:effectLst/>
                <a:uLnTx/>
                <a:uFillTx/>
                <a:latin typeface="Calibri"/>
                <a:ea typeface="+mn-ea"/>
                <a:cs typeface="+mn-cs"/>
              </a:rPr>
              <a:t>R</a:t>
            </a: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000" b="0" i="0" u="none" strike="noStrike" kern="1200" cap="none" spc="0" normalizeH="0" baseline="0" noProof="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r>
              <a:rPr kumimoji="0" lang="en-GB" sz="2800" b="0" i="0" u="none" strike="noStrike" kern="1200" cap="none" spc="0" normalizeH="0" baseline="0" noProof="0" smtClean="0">
                <a:ln>
                  <a:noFill/>
                </a:ln>
                <a:solidFill>
                  <a:prstClr val="black"/>
                </a:solidFill>
                <a:effectLst/>
                <a:uLnTx/>
                <a:uFillTx/>
                <a:latin typeface="Calibri"/>
                <a:ea typeface="+mn-ea"/>
                <a:cs typeface="+mn-cs"/>
              </a:rPr>
              <a:t>R</a:t>
            </a: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000" b="0" i="0" u="none" strike="noStrike" kern="1200" cap="none" spc="0" normalizeH="0" baseline="0" noProof="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r>
              <a:rPr kumimoji="0" lang="en-GB" sz="2800" b="0" i="0" u="none" strike="noStrike" kern="1200" cap="none" spc="0" normalizeH="0" baseline="0" noProof="0" smtClean="0">
                <a:ln>
                  <a:noFill/>
                </a:ln>
                <a:solidFill>
                  <a:prstClr val="black"/>
                </a:solidFill>
                <a:effectLst/>
                <a:uLnTx/>
                <a:uFillTx/>
                <a:latin typeface="Calibri"/>
                <a:ea typeface="+mn-ea"/>
                <a:cs typeface="+mn-cs"/>
              </a:rPr>
              <a:t>R</a:t>
            </a: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000" b="0" i="0" u="none" strike="noStrike" kern="1200" cap="none" spc="0" normalizeH="0" baseline="0" noProof="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r>
              <a:rPr kumimoji="0" lang="en-GB" sz="2800" b="0" i="0" u="none" strike="noStrike" kern="1200" cap="none" spc="0" normalizeH="0" baseline="0" noProof="0" smtClean="0">
                <a:ln>
                  <a:noFill/>
                </a:ln>
                <a:solidFill>
                  <a:prstClr val="black"/>
                </a:solidFill>
                <a:effectLst/>
                <a:uLnTx/>
                <a:uFillTx/>
                <a:latin typeface="Calibri"/>
                <a:ea typeface="+mn-ea"/>
                <a:cs typeface="+mn-cs"/>
              </a:rPr>
              <a:t>R</a:t>
            </a: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000" b="0" i="0" u="none" strike="noStrike" kern="1200" cap="none" spc="0" normalizeH="0" baseline="0" noProof="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r>
              <a:rPr kumimoji="0" lang="en-GB" sz="2800" b="0" i="0" u="none" strike="noStrike" kern="1200" cap="none" spc="0" normalizeH="0" baseline="0" noProof="0" smtClean="0">
                <a:ln>
                  <a:noFill/>
                </a:ln>
                <a:solidFill>
                  <a:prstClr val="black"/>
                </a:solidFill>
                <a:effectLst/>
                <a:uLnTx/>
                <a:uFillTx/>
                <a:latin typeface="Calibri"/>
                <a:ea typeface="+mn-ea"/>
                <a:cs typeface="+mn-cs"/>
              </a:rPr>
              <a:t>R</a:t>
            </a: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000" b="0" i="0" u="none" strike="noStrike" kern="1200" cap="none" spc="0" normalizeH="0" baseline="0" noProof="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r>
              <a:rPr kumimoji="0" lang="en-GB" sz="2800" b="0" i="0" u="none" strike="noStrike" kern="1200" cap="none" spc="0" normalizeH="0" baseline="0" noProof="0" smtClean="0">
                <a:ln>
                  <a:noFill/>
                </a:ln>
                <a:solidFill>
                  <a:prstClr val="black"/>
                </a:solidFill>
                <a:effectLst/>
                <a:uLnTx/>
                <a:uFillTx/>
                <a:latin typeface="Calibri"/>
                <a:ea typeface="+mn-ea"/>
                <a:cs typeface="+mn-cs"/>
              </a:rPr>
              <a:t>R</a:t>
            </a:r>
          </a:p>
        </p:txBody>
      </p:sp>
      <p:sp>
        <p:nvSpPr>
          <p:cNvPr id="11" name="TextBox 5"/>
          <p:cNvSpPr txBox="1">
            <a:spLocks noChangeArrowheads="1"/>
          </p:cNvSpPr>
          <p:nvPr/>
        </p:nvSpPr>
        <p:spPr bwMode="auto">
          <a:xfrm rot="19995304">
            <a:off x="1419225" y="3298825"/>
            <a:ext cx="6799263" cy="769938"/>
          </a:xfrm>
          <a:prstGeom prst="rect">
            <a:avLst/>
          </a:prstGeom>
          <a:noFill/>
          <a:ln w="9525">
            <a:solidFill>
              <a:schemeClr val="tx1"/>
            </a:solidFill>
            <a:miter lim="800000"/>
            <a:headEnd/>
            <a:tailEnd/>
          </a:ln>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a:ln>
                  <a:noFill/>
                </a:ln>
                <a:solidFill>
                  <a:srgbClr val="00B0F0"/>
                </a:solidFill>
                <a:effectLst/>
                <a:uLnTx/>
                <a:uFillTx/>
                <a:latin typeface="Calibri"/>
                <a:ea typeface="+mn-ea"/>
                <a:cs typeface="+mn-cs"/>
              </a:rPr>
              <a:t>WHAT ARE THE 6 “R”s?</a:t>
            </a:r>
          </a:p>
        </p:txBody>
      </p:sp>
      <p:sp>
        <p:nvSpPr>
          <p:cNvPr id="2" name="Date Placeholder 1"/>
          <p:cNvSpPr>
            <a:spLocks noGrp="1"/>
          </p:cNvSpPr>
          <p:nvPr>
            <p:ph type="dt" sz="half" idx="10"/>
          </p:nvPr>
        </p:nvSpPr>
        <p:spPr/>
        <p:txBody>
          <a:bodyPr/>
          <a:lstStyle/>
          <a:p>
            <a:fld id="{9BD41450-2ACE-4BFC-9559-534AE9CBD52D}" type="datetime1">
              <a:rPr lang="en-GB" smtClean="0"/>
              <a:t>28/08/2020</a:t>
            </a:fld>
            <a:endParaRPr lang="en-GB"/>
          </a:p>
        </p:txBody>
      </p:sp>
    </p:spTree>
    <p:extLst>
      <p:ext uri="{BB962C8B-B14F-4D97-AF65-F5344CB8AC3E}">
        <p14:creationId xmlns:p14="http://schemas.microsoft.com/office/powerpoint/2010/main" val="22572912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57200" y="188640"/>
            <a:ext cx="8229600" cy="1209675"/>
          </a:xfrm>
        </p:spPr>
        <p:txBody>
          <a:bodyPr>
            <a:normAutofit/>
          </a:bodyPr>
          <a:lstStyle/>
          <a:p>
            <a:r>
              <a:rPr lang="en-GB" sz="4000" b="1" u="sng" dirty="0" smtClean="0"/>
              <a:t>What to do in response to concerns </a:t>
            </a:r>
          </a:p>
        </p:txBody>
      </p:sp>
      <p:sp>
        <p:nvSpPr>
          <p:cNvPr id="7" name="Rectangle 3"/>
          <p:cNvSpPr txBox="1">
            <a:spLocks noChangeArrowheads="1"/>
          </p:cNvSpPr>
          <p:nvPr/>
        </p:nvSpPr>
        <p:spPr>
          <a:xfrm>
            <a:off x="457200" y="1484784"/>
            <a:ext cx="8218488" cy="5113338"/>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 typeface="Arial" charset="0"/>
              <a:buNone/>
              <a:tabLst/>
              <a:defRPr/>
            </a:pPr>
            <a:r>
              <a:rPr kumimoji="0" lang="en-GB" sz="2800" b="1" i="0" u="none" strike="noStrike" kern="1200" cap="none" spc="0" normalizeH="0" baseline="0" noProof="0" dirty="0" smtClean="0">
                <a:ln>
                  <a:noFill/>
                </a:ln>
                <a:solidFill>
                  <a:srgbClr val="00B0F0"/>
                </a:solidFill>
                <a:effectLst/>
                <a:uLnTx/>
                <a:uFillTx/>
                <a:latin typeface="Calibri"/>
                <a:ea typeface="+mn-ea"/>
                <a:cs typeface="+mn-cs"/>
              </a:rPr>
              <a:t>RECEIVE</a:t>
            </a: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 give them time, never ask them to come back later, no secrets, listen, do not stop a child recalling.</a:t>
            </a:r>
          </a:p>
          <a:p>
            <a:pPr marL="0" marR="0" lvl="0" indent="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0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charset="0"/>
              <a:buNone/>
              <a:tabLst/>
              <a:defRPr/>
            </a:pPr>
            <a:r>
              <a:rPr kumimoji="0" lang="en-GB" sz="2800" b="1" i="0" u="none" strike="noStrike" kern="1200" cap="none" spc="0" normalizeH="0" baseline="0" noProof="0" dirty="0" smtClean="0">
                <a:ln>
                  <a:noFill/>
                </a:ln>
                <a:solidFill>
                  <a:srgbClr val="00B0F0"/>
                </a:solidFill>
                <a:effectLst/>
                <a:uLnTx/>
                <a:uFillTx/>
                <a:latin typeface="Calibri"/>
                <a:ea typeface="+mn-ea"/>
                <a:cs typeface="+mn-cs"/>
              </a:rPr>
              <a:t>REASSURE</a:t>
            </a: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 ensure the child is aware they have done nothing wrong, if there is a risk of harm tell them you have to talk to someone immediately</a:t>
            </a:r>
          </a:p>
          <a:p>
            <a:pPr marL="0" marR="0" lvl="0" indent="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0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charset="0"/>
              <a:buNone/>
              <a:tabLst/>
              <a:defRPr/>
            </a:pPr>
            <a:r>
              <a:rPr kumimoji="0" lang="en-GB" sz="2800" b="1" i="0" u="none" strike="noStrike" kern="1200" cap="none" spc="0" normalizeH="0" baseline="0" noProof="0" dirty="0" smtClean="0">
                <a:ln>
                  <a:noFill/>
                </a:ln>
                <a:solidFill>
                  <a:srgbClr val="00B0F0"/>
                </a:solidFill>
                <a:effectLst/>
                <a:uLnTx/>
                <a:uFillTx/>
                <a:latin typeface="Calibri"/>
                <a:ea typeface="+mn-ea"/>
                <a:cs typeface="+mn-cs"/>
              </a:rPr>
              <a:t>REACT</a:t>
            </a:r>
            <a:r>
              <a:rPr kumimoji="0" lang="en-GB" sz="2800" b="1" i="0" u="none" strike="noStrike" kern="1200" cap="none" spc="0" normalizeH="0" baseline="0" noProof="0" dirty="0" smtClean="0">
                <a:ln>
                  <a:noFill/>
                </a:ln>
                <a:solidFill>
                  <a:prstClr val="black"/>
                </a:solidFill>
                <a:effectLst/>
                <a:uLnTx/>
                <a:uFillTx/>
                <a:latin typeface="Calibri"/>
                <a:ea typeface="+mn-ea"/>
                <a:cs typeface="+mn-cs"/>
              </a:rPr>
              <a:t>- </a:t>
            </a: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”is there anything else you would like to tell me”. NEVER ask “did he/did she?”. NEVER say “why didn’t you tell someone earlier”. NEVER ask them to repeat. NEVER criticise the alleged perpetrator. </a:t>
            </a:r>
            <a:endParaRPr kumimoji="0" lang="en-GB" sz="2800" b="1" i="0" u="none" strike="noStrike" kern="1200" cap="none" spc="0" normalizeH="0" baseline="0" noProof="0" dirty="0" smtClean="0">
              <a:ln>
                <a:noFill/>
              </a:ln>
              <a:solidFill>
                <a:srgbClr val="00B0F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800" b="0" i="0" u="none" strike="noStrike" kern="1200" cap="none" spc="0" normalizeH="0" baseline="0" noProof="0" dirty="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800" b="0" i="0" u="none" strike="noStrike" kern="1200" cap="none" spc="0" normalizeH="0" baseline="0" noProof="0" dirty="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800" b="0" i="0" u="none" strike="noStrike" kern="1200" cap="none" spc="0" normalizeH="0" baseline="0" noProof="0" dirty="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800" b="0" i="0" u="none" strike="noStrike" kern="1200" cap="none" spc="0" normalizeH="0" baseline="0" noProof="0" dirty="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3200" b="0" i="0" u="none" strike="noStrike" kern="1200" cap="none" spc="0" normalizeH="0" baseline="0" noProof="0" dirty="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prstClr val="black"/>
              </a:solidFill>
              <a:effectLst/>
              <a:uLnTx/>
              <a:uFillTx/>
              <a:latin typeface="Calibri"/>
              <a:ea typeface="+mn-ea"/>
              <a:cs typeface="+mn-cs"/>
            </a:endParaRPr>
          </a:p>
        </p:txBody>
      </p:sp>
      <p:sp>
        <p:nvSpPr>
          <p:cNvPr id="2" name="Date Placeholder 1"/>
          <p:cNvSpPr>
            <a:spLocks noGrp="1"/>
          </p:cNvSpPr>
          <p:nvPr>
            <p:ph type="dt" sz="half" idx="10"/>
          </p:nvPr>
        </p:nvSpPr>
        <p:spPr/>
        <p:txBody>
          <a:bodyPr/>
          <a:lstStyle/>
          <a:p>
            <a:fld id="{2DFD77CD-970C-4B3F-8AFE-B96B31C36CA0}" type="datetime1">
              <a:rPr lang="en-GB" smtClean="0"/>
              <a:t>28/08/2020</a:t>
            </a:fld>
            <a:endParaRPr lang="en-GB"/>
          </a:p>
        </p:txBody>
      </p:sp>
    </p:spTree>
    <p:extLst>
      <p:ext uri="{BB962C8B-B14F-4D97-AF65-F5344CB8AC3E}">
        <p14:creationId xmlns:p14="http://schemas.microsoft.com/office/powerpoint/2010/main" val="1122812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188640"/>
            <a:ext cx="8229600" cy="1143000"/>
          </a:xfrm>
        </p:spPr>
        <p:txBody>
          <a:bodyPr>
            <a:normAutofit/>
          </a:bodyPr>
          <a:lstStyle/>
          <a:p>
            <a:r>
              <a:rPr lang="en-GB" sz="4000" b="1" u="sng" dirty="0" smtClean="0"/>
              <a:t>What to do in response to concerns </a:t>
            </a:r>
          </a:p>
        </p:txBody>
      </p:sp>
      <p:sp>
        <p:nvSpPr>
          <p:cNvPr id="4" name="Content Placeholder 2"/>
          <p:cNvSpPr txBox="1">
            <a:spLocks/>
          </p:cNvSpPr>
          <p:nvPr/>
        </p:nvSpPr>
        <p:spPr>
          <a:xfrm>
            <a:off x="457200" y="1412776"/>
            <a:ext cx="8229600" cy="492918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800" b="1" i="0" u="none" strike="noStrike" kern="1200" cap="none" spc="0" normalizeH="0" baseline="0" noProof="0" dirty="0" smtClean="0">
                <a:ln>
                  <a:noFill/>
                </a:ln>
                <a:solidFill>
                  <a:srgbClr val="00B0F0"/>
                </a:solidFill>
                <a:effectLst/>
                <a:uLnTx/>
                <a:uFillTx/>
                <a:latin typeface="Calibri"/>
                <a:ea typeface="+mn-ea"/>
                <a:cs typeface="+mn-cs"/>
              </a:rPr>
              <a:t>RECORD</a:t>
            </a: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 immediately, no assumptions, keep original notes, drawings, standard school recording system, sign, date and time.</a:t>
            </a: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000" b="0" i="0" u="none" strike="noStrike" kern="1200" cap="none" spc="0" normalizeH="0" baseline="0" noProof="0" dirty="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800" b="1" i="0" u="none" strike="noStrike" kern="1200" cap="none" spc="0" normalizeH="0" baseline="0" noProof="0" dirty="0" smtClean="0">
                <a:ln>
                  <a:noFill/>
                </a:ln>
                <a:solidFill>
                  <a:srgbClr val="00B0F0"/>
                </a:solidFill>
                <a:effectLst/>
                <a:uLnTx/>
                <a:uFillTx/>
                <a:latin typeface="Calibri"/>
                <a:ea typeface="+mn-ea"/>
                <a:cs typeface="+mn-cs"/>
              </a:rPr>
              <a:t>REFER</a:t>
            </a: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 immediately to your designated officer/s. In the absence of the designated team </a:t>
            </a:r>
            <a:r>
              <a:rPr kumimoji="0" lang="en-GB" sz="2800" b="1" i="0" u="none" strike="noStrike" kern="1200" cap="none" spc="0" normalizeH="0" baseline="0" noProof="0" dirty="0" smtClean="0">
                <a:ln>
                  <a:noFill/>
                </a:ln>
                <a:solidFill>
                  <a:prstClr val="black"/>
                </a:solidFill>
                <a:effectLst/>
                <a:uLnTx/>
                <a:uFillTx/>
                <a:latin typeface="Calibri"/>
                <a:ea typeface="+mn-ea"/>
                <a:cs typeface="+mn-cs"/>
              </a:rPr>
              <a:t>it is your responsibility to contact the Local Authority</a:t>
            </a: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GB" sz="2000" b="1" i="0" u="none" strike="noStrike" kern="1200" cap="none" spc="0" normalizeH="0" baseline="0" noProof="0" dirty="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800" b="1" i="0" u="none" strike="noStrike" kern="1200" cap="none" spc="0" normalizeH="0" baseline="0" noProof="0" dirty="0" smtClean="0">
                <a:ln>
                  <a:noFill/>
                </a:ln>
                <a:solidFill>
                  <a:srgbClr val="00B0F0"/>
                </a:solidFill>
                <a:effectLst/>
                <a:uLnTx/>
                <a:uFillTx/>
                <a:latin typeface="Calibri"/>
                <a:ea typeface="+mn-ea"/>
                <a:cs typeface="+mn-cs"/>
              </a:rPr>
              <a:t>REFLECT</a:t>
            </a:r>
            <a:r>
              <a:rPr kumimoji="0" lang="en-GB" sz="2800" b="1" i="0" u="none" strike="noStrike" kern="1200" cap="none" spc="0" normalizeH="0" baseline="0" noProof="0" dirty="0" smtClean="0">
                <a:ln>
                  <a:noFill/>
                </a:ln>
                <a:solidFill>
                  <a:prstClr val="black"/>
                </a:solidFill>
                <a:effectLst/>
                <a:uLnTx/>
                <a:uFillTx/>
                <a:latin typeface="Calibri"/>
                <a:ea typeface="+mn-ea"/>
                <a:cs typeface="+mn-cs"/>
              </a:rPr>
              <a:t> </a:t>
            </a: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 have you done enough, do you have any further information about the family? </a:t>
            </a:r>
            <a:r>
              <a:rPr kumimoji="0" lang="en-GB" sz="2800" b="1" i="0" u="none" strike="noStrike" kern="1200" cap="none" spc="0" normalizeH="0" baseline="0" noProof="0" dirty="0" smtClean="0">
                <a:ln>
                  <a:noFill/>
                </a:ln>
                <a:solidFill>
                  <a:prstClr val="black"/>
                </a:solidFill>
                <a:effectLst/>
                <a:uLnTx/>
                <a:uFillTx/>
                <a:latin typeface="Calibri"/>
                <a:ea typeface="+mn-ea"/>
                <a:cs typeface="+mn-cs"/>
              </a:rPr>
              <a:t>Take care of yourself</a:t>
            </a:r>
            <a:r>
              <a:rPr kumimoji="0" lang="en-GB" sz="2800" b="0" i="0" u="none" strike="noStrike" kern="1200" cap="none" spc="0" normalizeH="0" baseline="0" noProof="0" dirty="0" smtClean="0">
                <a:ln>
                  <a:noFill/>
                </a:ln>
                <a:solidFill>
                  <a:prstClr val="black"/>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prstClr val="black"/>
              </a:solidFill>
              <a:effectLst/>
              <a:uLnTx/>
              <a:uFillTx/>
              <a:latin typeface="Calibri"/>
              <a:ea typeface="+mn-ea"/>
              <a:cs typeface="+mn-cs"/>
            </a:endParaRPr>
          </a:p>
        </p:txBody>
      </p:sp>
      <p:sp>
        <p:nvSpPr>
          <p:cNvPr id="2" name="Date Placeholder 1"/>
          <p:cNvSpPr>
            <a:spLocks noGrp="1"/>
          </p:cNvSpPr>
          <p:nvPr>
            <p:ph type="dt" sz="half" idx="10"/>
          </p:nvPr>
        </p:nvSpPr>
        <p:spPr/>
        <p:txBody>
          <a:bodyPr/>
          <a:lstStyle/>
          <a:p>
            <a:fld id="{DF091D1A-B7BB-4B07-92F3-C36F4932D359}" type="datetime1">
              <a:rPr lang="en-GB" smtClean="0"/>
              <a:t>28/08/2020</a:t>
            </a:fld>
            <a:endParaRPr lang="en-GB"/>
          </a:p>
        </p:txBody>
      </p:sp>
    </p:spTree>
    <p:extLst>
      <p:ext uri="{BB962C8B-B14F-4D97-AF65-F5344CB8AC3E}">
        <p14:creationId xmlns:p14="http://schemas.microsoft.com/office/powerpoint/2010/main" val="6275701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11188" y="333375"/>
            <a:ext cx="7772400" cy="12954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4400" b="1" u="sng" dirty="0" smtClean="0">
                <a:latin typeface="+mj-lt"/>
                <a:ea typeface="+mj-ea"/>
                <a:cs typeface="+mj-cs"/>
              </a:rPr>
              <a:t>Law, Legislation and Guidance </a:t>
            </a:r>
            <a:endParaRPr kumimoji="0" lang="en-GB" sz="4400" b="1" i="0" u="sng" strike="noStrike" kern="1200" cap="none" spc="0" normalizeH="0" baseline="0" noProof="0" dirty="0" smtClean="0">
              <a:ln>
                <a:noFill/>
              </a:ln>
              <a:solidFill>
                <a:schemeClr val="tx1"/>
              </a:solidFill>
              <a:effectLst/>
              <a:uLnTx/>
              <a:uFillTx/>
              <a:latin typeface="+mj-lt"/>
              <a:ea typeface="+mj-ea"/>
              <a:cs typeface="+mj-cs"/>
            </a:endParaRPr>
          </a:p>
        </p:txBody>
      </p:sp>
      <p:sp>
        <p:nvSpPr>
          <p:cNvPr id="3" name="Rectangle 4"/>
          <p:cNvSpPr txBox="1">
            <a:spLocks noChangeArrowheads="1"/>
          </p:cNvSpPr>
          <p:nvPr/>
        </p:nvSpPr>
        <p:spPr>
          <a:xfrm>
            <a:off x="468313" y="2060575"/>
            <a:ext cx="8135937" cy="4464050"/>
          </a:xfrm>
          <a:prstGeom prst="rect">
            <a:avLst/>
          </a:prstGeom>
        </p:spPr>
        <p:txBody>
          <a:bodyPr rtlCol="0">
            <a:normAutofit lnSpcReduction="1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0" i="0" u="none" strike="noStrike" kern="1200" cap="none" spc="0" normalizeH="0" baseline="0" noProof="0" dirty="0" smtClean="0">
                <a:ln>
                  <a:noFill/>
                </a:ln>
                <a:effectLst/>
                <a:uLnTx/>
                <a:uFillTx/>
                <a:latin typeface="+mn-lt"/>
                <a:ea typeface="+mn-ea"/>
                <a:cs typeface="+mn-cs"/>
              </a:rPr>
              <a:t>Processes for safeguarding and promoting the welfare of children and young people are governed by a legislative framework, supported by guidance based on principles and beliefs about the rights of the child and the family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gn="ctr">
              <a:spcBef>
                <a:spcPct val="20000"/>
              </a:spcBef>
              <a:defRPr/>
            </a:pPr>
            <a:r>
              <a:rPr lang="en-GB" sz="3200" dirty="0">
                <a:hlinkClick r:id="rId3"/>
              </a:rPr>
              <a:t>https://go.walsall.gov.uk/walsall-safeguarding-partnership</a:t>
            </a:r>
            <a:r>
              <a:rPr lang="en-GB" sz="3200" dirty="0" smtClean="0">
                <a:hlinkClick r:id="rId3"/>
              </a:rPr>
              <a:t>/</a:t>
            </a:r>
            <a:r>
              <a:rPr lang="en-GB" sz="3200" dirty="0" smtClean="0"/>
              <a:t>  </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Date Placeholder 3"/>
          <p:cNvSpPr>
            <a:spLocks noGrp="1"/>
          </p:cNvSpPr>
          <p:nvPr>
            <p:ph type="dt" sz="half" idx="10"/>
          </p:nvPr>
        </p:nvSpPr>
        <p:spPr/>
        <p:txBody>
          <a:bodyPr/>
          <a:lstStyle/>
          <a:p>
            <a:fld id="{B4CB75F1-316F-49DB-AB3C-518771FAC002}" type="datetime1">
              <a:rPr lang="en-GB" smtClean="0"/>
              <a:t>28/08/2020</a:t>
            </a:fld>
            <a:endParaRPr lang="en-GB"/>
          </a:p>
        </p:txBody>
      </p:sp>
    </p:spTree>
    <p:extLst>
      <p:ext uri="{BB962C8B-B14F-4D97-AF65-F5344CB8AC3E}">
        <p14:creationId xmlns:p14="http://schemas.microsoft.com/office/powerpoint/2010/main" val="2039682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60648"/>
            <a:ext cx="8229600" cy="1359024"/>
          </a:xfrm>
        </p:spPr>
        <p:txBody>
          <a:bodyPr>
            <a:noAutofit/>
          </a:bodyPr>
          <a:lstStyle/>
          <a:p>
            <a:r>
              <a:rPr lang="en-GB" sz="3200" b="1" u="sng" dirty="0" smtClean="0"/>
              <a:t>Laws, Legislation  and Guidance </a:t>
            </a:r>
            <a:br>
              <a:rPr lang="en-GB" sz="3200" b="1" u="sng" dirty="0" smtClean="0"/>
            </a:br>
            <a:endParaRPr lang="en-GB" sz="3200" b="1" u="sng" dirty="0" smtClean="0"/>
          </a:p>
        </p:txBody>
      </p:sp>
      <p:sp>
        <p:nvSpPr>
          <p:cNvPr id="5" name="Rectangle 3"/>
          <p:cNvSpPr txBox="1">
            <a:spLocks noChangeArrowheads="1"/>
          </p:cNvSpPr>
          <p:nvPr/>
        </p:nvSpPr>
        <p:spPr>
          <a:xfrm>
            <a:off x="457200" y="1556792"/>
            <a:ext cx="8229600" cy="4968551"/>
          </a:xfrm>
          <a:prstGeom prst="rect">
            <a:avLst/>
          </a:prstGeom>
        </p:spPr>
        <p:txBody>
          <a:bodyPr vert="horz" lIns="91440" tIns="45720" rIns="91440" bIns="45720" rtlCol="0">
            <a:normAutofit fontScale="25000" lnSpcReduction="20000"/>
          </a:bodyPr>
          <a:lstStyle/>
          <a:p>
            <a:pPr marL="361950" lvl="1" indent="-361950" algn="ctr">
              <a:lnSpc>
                <a:spcPct val="110000"/>
              </a:lnSpc>
            </a:pPr>
            <a:r>
              <a:rPr lang="en-GB" sz="7400" b="1" dirty="0" smtClean="0"/>
              <a:t>Keeping Children Safe in Education </a:t>
            </a:r>
          </a:p>
          <a:p>
            <a:pPr marL="361950" lvl="1" indent="-361950" algn="ctr">
              <a:lnSpc>
                <a:spcPct val="110000"/>
              </a:lnSpc>
            </a:pPr>
            <a:r>
              <a:rPr lang="en-GB" sz="7400" b="1" dirty="0" smtClean="0"/>
              <a:t>September 2020 (plus supplementary Covid 19 safeguarding guidance)</a:t>
            </a:r>
          </a:p>
          <a:p>
            <a:pPr marL="361950" lvl="1" indent="-361950" algn="ctr">
              <a:lnSpc>
                <a:spcPct val="110000"/>
              </a:lnSpc>
            </a:pPr>
            <a:r>
              <a:rPr lang="en-GB" sz="7400" i="1" dirty="0" smtClean="0"/>
              <a:t>     Statutory safeguarding guidance for all school  all staff</a:t>
            </a:r>
          </a:p>
          <a:p>
            <a:pPr marL="342900" lvl="0" indent="-342900" algn="ctr">
              <a:spcBef>
                <a:spcPct val="20000"/>
              </a:spcBef>
              <a:defRPr/>
            </a:pPr>
            <a:endParaRPr lang="en-GB" sz="7400" b="1" dirty="0" smtClean="0"/>
          </a:p>
          <a:p>
            <a:pPr marL="342900" lvl="0" indent="-342900" algn="ctr">
              <a:spcBef>
                <a:spcPct val="20000"/>
              </a:spcBef>
              <a:defRPr/>
            </a:pPr>
            <a:r>
              <a:rPr lang="en-GB" sz="7400" b="1" dirty="0" smtClean="0"/>
              <a:t>Working Together to Safeguard Children </a:t>
            </a:r>
          </a:p>
          <a:p>
            <a:pPr marL="342900" lvl="0" indent="-342900" algn="ctr">
              <a:spcBef>
                <a:spcPct val="20000"/>
              </a:spcBef>
              <a:defRPr/>
            </a:pPr>
            <a:r>
              <a:rPr lang="en-GB" sz="7400" b="1" dirty="0" smtClean="0"/>
              <a:t>July 2018</a:t>
            </a:r>
            <a:endParaRPr lang="en-GB" sz="7400" dirty="0" smtClean="0"/>
          </a:p>
          <a:p>
            <a:pPr marL="342900" lvl="0" indent="-342900" algn="ctr">
              <a:spcBef>
                <a:spcPct val="20000"/>
              </a:spcBef>
              <a:defRPr/>
            </a:pPr>
            <a:r>
              <a:rPr lang="en-GB" sz="7400" i="1" dirty="0" smtClean="0"/>
              <a:t>A guide for all professionals re inter agency working</a:t>
            </a:r>
          </a:p>
          <a:p>
            <a:pPr marL="342900" lvl="0" indent="-342900" algn="ctr">
              <a:spcBef>
                <a:spcPct val="20000"/>
              </a:spcBef>
              <a:defRPr/>
            </a:pPr>
            <a:endParaRPr lang="en-GB" sz="7400" i="1" dirty="0" smtClean="0"/>
          </a:p>
          <a:p>
            <a:pPr marL="342900" indent="-342900" algn="ctr">
              <a:spcBef>
                <a:spcPct val="20000"/>
              </a:spcBef>
              <a:defRPr/>
            </a:pPr>
            <a:r>
              <a:rPr lang="en-GB" sz="7400" b="1" dirty="0" smtClean="0"/>
              <a:t>Counter Terrorism and Security Act </a:t>
            </a:r>
          </a:p>
          <a:p>
            <a:pPr marL="342900" indent="-342900" algn="ctr">
              <a:spcBef>
                <a:spcPct val="20000"/>
              </a:spcBef>
              <a:defRPr/>
            </a:pPr>
            <a:r>
              <a:rPr lang="en-GB" sz="7400" b="1" dirty="0" smtClean="0"/>
              <a:t>December 2015</a:t>
            </a:r>
          </a:p>
          <a:p>
            <a:pPr marL="342900" lvl="0" indent="-342900" algn="ctr">
              <a:spcBef>
                <a:spcPct val="20000"/>
              </a:spcBef>
              <a:defRPr/>
            </a:pPr>
            <a:r>
              <a:rPr lang="en-GB" sz="7400" i="1" dirty="0" smtClean="0"/>
              <a:t>Govn guidance outlining schools duties for identifying and dealing with those at risk of being drawn into terrorism</a:t>
            </a:r>
          </a:p>
          <a:p>
            <a:pPr marL="342900" lvl="0" indent="-342900" algn="ctr">
              <a:spcBef>
                <a:spcPct val="20000"/>
              </a:spcBef>
              <a:defRPr/>
            </a:pPr>
            <a:endParaRPr lang="en-GB" sz="7400" i="1" dirty="0" smtClean="0"/>
          </a:p>
          <a:p>
            <a:pPr marL="342900" lvl="0" indent="-342900" algn="ctr">
              <a:spcBef>
                <a:spcPct val="20000"/>
              </a:spcBef>
              <a:defRPr/>
            </a:pPr>
            <a:r>
              <a:rPr lang="en-GB" sz="7400" b="1" dirty="0" smtClean="0"/>
              <a:t>Multi Agency statutory guidance; Female Genital Mutilation</a:t>
            </a:r>
          </a:p>
          <a:p>
            <a:pPr marL="342900" lvl="0" indent="-342900" algn="ctr">
              <a:spcBef>
                <a:spcPct val="20000"/>
              </a:spcBef>
              <a:defRPr/>
            </a:pPr>
            <a:r>
              <a:rPr lang="en-GB" sz="7400" b="1" dirty="0" smtClean="0"/>
              <a:t>October 2018</a:t>
            </a:r>
          </a:p>
          <a:p>
            <a:pPr marL="342900" lvl="0" indent="-342900" algn="ctr">
              <a:spcBef>
                <a:spcPct val="20000"/>
              </a:spcBef>
              <a:defRPr/>
            </a:pPr>
            <a:r>
              <a:rPr lang="en-GB" sz="7400" i="1" dirty="0" smtClean="0"/>
              <a:t>An overview of the legal requirements for school staff to identify and report acts of female genital mutilation </a:t>
            </a:r>
          </a:p>
          <a:p>
            <a:pPr marL="342900" lvl="0" indent="-342900" algn="ctr">
              <a:spcBef>
                <a:spcPct val="20000"/>
              </a:spcBef>
              <a:defRPr/>
            </a:pPr>
            <a:endParaRPr lang="en-GB" sz="7400" b="1" dirty="0" smtClean="0"/>
          </a:p>
          <a:p>
            <a:pPr marL="342900" indent="-342900" algn="ctr">
              <a:spcBef>
                <a:spcPct val="20000"/>
              </a:spcBef>
              <a:defRPr/>
            </a:pPr>
            <a:endParaRPr lang="en-GB" sz="3200" b="1" dirty="0" smtClean="0"/>
          </a:p>
          <a:p>
            <a:pPr marL="342900" indent="-342900" algn="ctr">
              <a:spcBef>
                <a:spcPct val="20000"/>
              </a:spcBef>
              <a:defRPr/>
            </a:pPr>
            <a:endParaRPr lang="en-GB" sz="3200" b="1" dirty="0" smtClean="0"/>
          </a:p>
          <a:p>
            <a:pPr marL="342900" lvl="0" indent="-342900" algn="ctr">
              <a:spcBef>
                <a:spcPct val="20000"/>
              </a:spcBef>
              <a:defRPr/>
            </a:pPr>
            <a:endParaRPr lang="en-GB" sz="3200" i="1" dirty="0" smtClean="0"/>
          </a:p>
          <a:p>
            <a:pPr marL="342900" lvl="0" indent="-342900" algn="ctr">
              <a:spcBef>
                <a:spcPct val="20000"/>
              </a:spcBef>
              <a:defRPr/>
            </a:pPr>
            <a:r>
              <a:rPr lang="en-GB" sz="3200" i="1" dirty="0" smtClean="0"/>
              <a:t> </a:t>
            </a:r>
          </a:p>
          <a:p>
            <a:pPr marL="361950" lvl="1" indent="-361950">
              <a:lnSpc>
                <a:spcPct val="110000"/>
              </a:lnSpc>
            </a:pPr>
            <a:endParaRPr lang="en-GB" sz="32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 name="Date Placeholder 1"/>
          <p:cNvSpPr>
            <a:spLocks noGrp="1"/>
          </p:cNvSpPr>
          <p:nvPr>
            <p:ph type="dt" sz="half" idx="10"/>
          </p:nvPr>
        </p:nvSpPr>
        <p:spPr/>
        <p:txBody>
          <a:bodyPr/>
          <a:lstStyle/>
          <a:p>
            <a:fld id="{69F547C4-C182-4652-94C6-5A40590B5949}" type="datetime1">
              <a:rPr lang="en-GB" smtClean="0"/>
              <a:t>28/08/2020</a:t>
            </a:fld>
            <a:endParaRPr lang="en-GB"/>
          </a:p>
        </p:txBody>
      </p:sp>
    </p:spTree>
    <p:extLst>
      <p:ext uri="{BB962C8B-B14F-4D97-AF65-F5344CB8AC3E}">
        <p14:creationId xmlns:p14="http://schemas.microsoft.com/office/powerpoint/2010/main" val="2862813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policies do you have in place?</a:t>
            </a:r>
            <a:br>
              <a:rPr lang="en-GB" b="1" dirty="0" smtClean="0"/>
            </a:br>
            <a:endParaRPr lang="en-GB" b="1" dirty="0"/>
          </a:p>
        </p:txBody>
      </p:sp>
      <p:sp>
        <p:nvSpPr>
          <p:cNvPr id="4" name="TextBox 3"/>
          <p:cNvSpPr txBox="1"/>
          <p:nvPr/>
        </p:nvSpPr>
        <p:spPr>
          <a:xfrm>
            <a:off x="5508104" y="234888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5" name="Content Placeholder 4"/>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1250020" y="1628800"/>
            <a:ext cx="6643960" cy="4421253"/>
          </a:xfrm>
        </p:spPr>
      </p:pic>
      <p:sp>
        <p:nvSpPr>
          <p:cNvPr id="3" name="Date Placeholder 2"/>
          <p:cNvSpPr>
            <a:spLocks noGrp="1"/>
          </p:cNvSpPr>
          <p:nvPr>
            <p:ph type="dt" sz="half" idx="10"/>
          </p:nvPr>
        </p:nvSpPr>
        <p:spPr/>
        <p:txBody>
          <a:bodyPr/>
          <a:lstStyle/>
          <a:p>
            <a:fld id="{D599EC6C-34EC-4EB7-AE36-517F90284FA6}" type="datetime1">
              <a:rPr lang="en-GB" smtClean="0"/>
              <a:t>28/08/2020</a:t>
            </a:fld>
            <a:endParaRPr lang="en-GB"/>
          </a:p>
        </p:txBody>
      </p:sp>
    </p:spTree>
    <p:extLst>
      <p:ext uri="{BB962C8B-B14F-4D97-AF65-F5344CB8AC3E}">
        <p14:creationId xmlns:p14="http://schemas.microsoft.com/office/powerpoint/2010/main" val="19717304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policies do you have in place?</a:t>
            </a:r>
            <a:br>
              <a:rPr lang="en-GB" b="1" dirty="0" smtClean="0"/>
            </a:br>
            <a:endParaRPr lang="en-GB" b="1" dirty="0"/>
          </a:p>
        </p:txBody>
      </p:sp>
      <p:sp>
        <p:nvSpPr>
          <p:cNvPr id="13" name="Content Placeholder 12"/>
          <p:cNvSpPr>
            <a:spLocks noGrp="1"/>
          </p:cNvSpPr>
          <p:nvPr>
            <p:ph sz="quarter" idx="4"/>
          </p:nvPr>
        </p:nvSpPr>
        <p:spPr>
          <a:xfrm>
            <a:off x="2105612" y="1340768"/>
            <a:ext cx="6786868" cy="5517232"/>
          </a:xfrm>
        </p:spPr>
        <p:txBody>
          <a:bodyPr>
            <a:normAutofit fontScale="85000" lnSpcReduction="20000"/>
          </a:bodyPr>
          <a:lstStyle/>
          <a:p>
            <a:r>
              <a:rPr lang="en-GB" dirty="0" smtClean="0"/>
              <a:t>Child Protection/Safeguarding</a:t>
            </a:r>
          </a:p>
          <a:p>
            <a:r>
              <a:rPr lang="en-GB" dirty="0" smtClean="0"/>
              <a:t>Online Safety  </a:t>
            </a:r>
          </a:p>
          <a:p>
            <a:r>
              <a:rPr lang="en-GB" dirty="0" smtClean="0"/>
              <a:t>Complaints procedure</a:t>
            </a:r>
          </a:p>
          <a:p>
            <a:r>
              <a:rPr lang="en-GB" dirty="0" smtClean="0"/>
              <a:t>Behaviour </a:t>
            </a:r>
          </a:p>
          <a:p>
            <a:r>
              <a:rPr lang="en-GB" dirty="0" smtClean="0"/>
              <a:t>Acceptable Use</a:t>
            </a:r>
          </a:p>
          <a:p>
            <a:r>
              <a:rPr lang="en-GB" dirty="0" smtClean="0"/>
              <a:t>Staff Codes of Conduct</a:t>
            </a:r>
          </a:p>
          <a:p>
            <a:r>
              <a:rPr lang="en-GB" dirty="0" smtClean="0"/>
              <a:t>Information Sharing/GDPR</a:t>
            </a:r>
          </a:p>
          <a:p>
            <a:r>
              <a:rPr lang="en-GB" dirty="0" smtClean="0"/>
              <a:t>Personal Care</a:t>
            </a:r>
          </a:p>
          <a:p>
            <a:r>
              <a:rPr lang="en-GB" dirty="0" smtClean="0"/>
              <a:t>Safe Handling/Restraint</a:t>
            </a:r>
          </a:p>
          <a:p>
            <a:r>
              <a:rPr lang="en-GB" dirty="0" smtClean="0"/>
              <a:t>Anti Bullying </a:t>
            </a:r>
          </a:p>
          <a:p>
            <a:r>
              <a:rPr lang="en-GB" dirty="0" smtClean="0"/>
              <a:t>Attendance </a:t>
            </a:r>
          </a:p>
          <a:p>
            <a:r>
              <a:rPr lang="en-GB" dirty="0" smtClean="0"/>
              <a:t>Whistleblowing </a:t>
            </a:r>
          </a:p>
          <a:p>
            <a:r>
              <a:rPr lang="en-GB" dirty="0" smtClean="0"/>
              <a:t>Health and Safety </a:t>
            </a:r>
          </a:p>
          <a:p>
            <a:r>
              <a:rPr lang="en-GB" dirty="0" smtClean="0"/>
              <a:t>Confiscation powers</a:t>
            </a:r>
          </a:p>
          <a:p>
            <a:r>
              <a:rPr lang="en-GB" dirty="0" smtClean="0"/>
              <a:t>Safer recruitment </a:t>
            </a:r>
          </a:p>
          <a:p>
            <a:r>
              <a:rPr lang="en-GB" dirty="0" smtClean="0"/>
              <a:t>Children who are looked after</a:t>
            </a:r>
          </a:p>
          <a:p>
            <a:r>
              <a:rPr lang="en-GB" dirty="0" smtClean="0"/>
              <a:t>Supporting Children with Medical Conditions  </a:t>
            </a:r>
          </a:p>
          <a:p>
            <a:endParaRPr lang="en-GB" dirty="0" smtClean="0"/>
          </a:p>
          <a:p>
            <a:endParaRPr lang="en-GB" dirty="0" smtClean="0"/>
          </a:p>
          <a:p>
            <a:endParaRPr lang="en-GB" dirty="0" smtClean="0"/>
          </a:p>
          <a:p>
            <a:endParaRPr lang="en-GB" dirty="0"/>
          </a:p>
        </p:txBody>
      </p:sp>
      <p:sp>
        <p:nvSpPr>
          <p:cNvPr id="4" name="TextBox 3"/>
          <p:cNvSpPr txBox="1"/>
          <p:nvPr/>
        </p:nvSpPr>
        <p:spPr>
          <a:xfrm>
            <a:off x="5508104" y="234888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203" y="914069"/>
            <a:ext cx="1648411" cy="1096943"/>
          </a:xfrm>
          <a:prstGeom prst="rect">
            <a:avLst/>
          </a:prstGeom>
        </p:spPr>
      </p:pic>
      <p:sp>
        <p:nvSpPr>
          <p:cNvPr id="5" name="Date Placeholder 4"/>
          <p:cNvSpPr>
            <a:spLocks noGrp="1"/>
          </p:cNvSpPr>
          <p:nvPr>
            <p:ph type="dt" sz="half" idx="10"/>
          </p:nvPr>
        </p:nvSpPr>
        <p:spPr/>
        <p:txBody>
          <a:bodyPr/>
          <a:lstStyle/>
          <a:p>
            <a:fld id="{29238957-3C9E-4A80-8E1A-13505C537E18}" type="datetime1">
              <a:rPr lang="en-GB" smtClean="0"/>
              <a:t>28/08/2020</a:t>
            </a:fld>
            <a:endParaRPr lang="en-GB"/>
          </a:p>
        </p:txBody>
      </p:sp>
      <p:pic>
        <p:nvPicPr>
          <p:cNvPr id="6" name="Picture 5"/>
          <p:cNvPicPr>
            <a:picLocks noChangeAspect="1"/>
          </p:cNvPicPr>
          <p:nvPr/>
        </p:nvPicPr>
        <p:blipFill>
          <a:blip r:embed="rId4"/>
          <a:stretch>
            <a:fillRect/>
          </a:stretch>
        </p:blipFill>
        <p:spPr>
          <a:xfrm>
            <a:off x="5600469" y="1197953"/>
            <a:ext cx="513936" cy="516371"/>
          </a:xfrm>
          <a:prstGeom prst="rect">
            <a:avLst/>
          </a:prstGeom>
        </p:spPr>
      </p:pic>
      <p:pic>
        <p:nvPicPr>
          <p:cNvPr id="7" name="Picture 6"/>
          <p:cNvPicPr>
            <a:picLocks noChangeAspect="1"/>
          </p:cNvPicPr>
          <p:nvPr/>
        </p:nvPicPr>
        <p:blipFill>
          <a:blip r:embed="rId5"/>
          <a:stretch>
            <a:fillRect/>
          </a:stretch>
        </p:blipFill>
        <p:spPr>
          <a:xfrm>
            <a:off x="3995936" y="1611753"/>
            <a:ext cx="396045" cy="396045"/>
          </a:xfrm>
          <a:prstGeom prst="rect">
            <a:avLst/>
          </a:prstGeom>
        </p:spPr>
      </p:pic>
      <p:pic>
        <p:nvPicPr>
          <p:cNvPr id="8" name="Picture 7"/>
          <p:cNvPicPr>
            <a:picLocks noChangeAspect="1"/>
          </p:cNvPicPr>
          <p:nvPr/>
        </p:nvPicPr>
        <p:blipFill>
          <a:blip r:embed="rId6"/>
          <a:stretch>
            <a:fillRect/>
          </a:stretch>
        </p:blipFill>
        <p:spPr>
          <a:xfrm>
            <a:off x="3623496" y="2226626"/>
            <a:ext cx="396274" cy="396274"/>
          </a:xfrm>
          <a:prstGeom prst="rect">
            <a:avLst/>
          </a:prstGeom>
        </p:spPr>
      </p:pic>
      <p:pic>
        <p:nvPicPr>
          <p:cNvPr id="9" name="Picture 8"/>
          <p:cNvPicPr>
            <a:picLocks noChangeAspect="1"/>
          </p:cNvPicPr>
          <p:nvPr/>
        </p:nvPicPr>
        <p:blipFill>
          <a:blip r:embed="rId6"/>
          <a:stretch>
            <a:fillRect/>
          </a:stretch>
        </p:blipFill>
        <p:spPr>
          <a:xfrm>
            <a:off x="3789879" y="4344176"/>
            <a:ext cx="396274" cy="396274"/>
          </a:xfrm>
          <a:prstGeom prst="rect">
            <a:avLst/>
          </a:prstGeom>
        </p:spPr>
      </p:pic>
      <p:pic>
        <p:nvPicPr>
          <p:cNvPr id="10" name="Picture 9"/>
          <p:cNvPicPr>
            <a:picLocks noChangeAspect="1"/>
          </p:cNvPicPr>
          <p:nvPr/>
        </p:nvPicPr>
        <p:blipFill>
          <a:blip r:embed="rId6"/>
          <a:stretch>
            <a:fillRect/>
          </a:stretch>
        </p:blipFill>
        <p:spPr>
          <a:xfrm>
            <a:off x="4370546" y="4941168"/>
            <a:ext cx="396274" cy="396274"/>
          </a:xfrm>
          <a:prstGeom prst="rect">
            <a:avLst/>
          </a:prstGeom>
        </p:spPr>
      </p:pic>
    </p:spTree>
    <p:extLst>
      <p:ext uri="{BB962C8B-B14F-4D97-AF65-F5344CB8AC3E}">
        <p14:creationId xmlns:p14="http://schemas.microsoft.com/office/powerpoint/2010/main" val="26047151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difference can you make by safeguarding a child or young person?</a:t>
            </a:r>
            <a:br>
              <a:rPr lang="en-GB" b="1" dirty="0" smtClean="0"/>
            </a:br>
            <a:endParaRPr lang="en-GB" b="1" dirty="0"/>
          </a:p>
        </p:txBody>
      </p:sp>
      <p:pic>
        <p:nvPicPr>
          <p:cNvPr id="10" name="Picture 5" descr="C:\Users\bakerseona\AppData\Local\Microsoft\Windows\Temporary Internet Files\Content.IE5\OJWBB9N9\Kliponious-green-tick[1].png"/>
          <p:cNvPicPr>
            <a:picLocks noGrp="1" noChangeAspect="1" noChangeArrowheads="1"/>
          </p:cNvPicPr>
          <p:nvPr>
            <p:ph sz="half" idx="1"/>
          </p:nvPr>
        </p:nvPicPr>
        <p:blipFill>
          <a:blip r:embed="rId3" cstate="print"/>
          <a:srcRect/>
          <a:stretch>
            <a:fillRect/>
          </a:stretch>
        </p:blipFill>
        <p:spPr bwMode="auto">
          <a:xfrm>
            <a:off x="683568" y="2780928"/>
            <a:ext cx="2105949" cy="2409689"/>
          </a:xfrm>
          <a:prstGeom prst="rect">
            <a:avLst/>
          </a:prstGeom>
          <a:noFill/>
        </p:spPr>
      </p:pic>
      <p:sp>
        <p:nvSpPr>
          <p:cNvPr id="3" name="Date Placeholder 2"/>
          <p:cNvSpPr>
            <a:spLocks noGrp="1"/>
          </p:cNvSpPr>
          <p:nvPr>
            <p:ph type="dt" sz="half" idx="10"/>
          </p:nvPr>
        </p:nvSpPr>
        <p:spPr/>
        <p:txBody>
          <a:bodyPr/>
          <a:lstStyle/>
          <a:p>
            <a:fld id="{9B25D5A7-5BC7-4DD1-9D4E-A31455C2E0F1}" type="datetime1">
              <a:rPr lang="en-GB" smtClean="0"/>
              <a:t>28/08/2020</a:t>
            </a:fld>
            <a:endParaRPr lang="en-GB"/>
          </a:p>
        </p:txBody>
      </p:sp>
    </p:spTree>
    <p:extLst>
      <p:ext uri="{BB962C8B-B14F-4D97-AF65-F5344CB8AC3E}">
        <p14:creationId xmlns:p14="http://schemas.microsoft.com/office/powerpoint/2010/main" val="7510709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difference can you make by safeguarding a child or young person?</a:t>
            </a:r>
            <a:br>
              <a:rPr lang="en-GB" b="1" dirty="0" smtClean="0"/>
            </a:br>
            <a:endParaRPr lang="en-GB" b="1" dirty="0"/>
          </a:p>
        </p:txBody>
      </p:sp>
      <p:sp>
        <p:nvSpPr>
          <p:cNvPr id="9" name="Content Placeholder 8"/>
          <p:cNvSpPr>
            <a:spLocks noGrp="1"/>
          </p:cNvSpPr>
          <p:nvPr>
            <p:ph sz="half" idx="2"/>
          </p:nvPr>
        </p:nvSpPr>
        <p:spPr>
          <a:xfrm>
            <a:off x="2915816" y="1600200"/>
            <a:ext cx="5976664" cy="4525963"/>
          </a:xfrm>
        </p:spPr>
        <p:txBody>
          <a:bodyPr>
            <a:normAutofit lnSpcReduction="10000"/>
          </a:bodyPr>
          <a:lstStyle/>
          <a:p>
            <a:r>
              <a:rPr lang="en-GB" dirty="0" smtClean="0"/>
              <a:t>Early identification  of any problems </a:t>
            </a:r>
          </a:p>
          <a:p>
            <a:r>
              <a:rPr lang="en-GB" dirty="0" smtClean="0"/>
              <a:t>Opportunities to talk</a:t>
            </a:r>
          </a:p>
          <a:p>
            <a:r>
              <a:rPr lang="en-GB" dirty="0" smtClean="0"/>
              <a:t>Provide a safe place where children can learn </a:t>
            </a:r>
          </a:p>
          <a:p>
            <a:r>
              <a:rPr lang="en-GB" dirty="0" smtClean="0"/>
              <a:t>Promote engagement of parents/carers</a:t>
            </a:r>
          </a:p>
          <a:p>
            <a:r>
              <a:rPr lang="en-GB" dirty="0" smtClean="0"/>
              <a:t>Supply your DSL with information</a:t>
            </a:r>
          </a:p>
          <a:p>
            <a:r>
              <a:rPr lang="en-GB" dirty="0" smtClean="0"/>
              <a:t>Support the safeguarding culture in your school</a:t>
            </a:r>
          </a:p>
          <a:p>
            <a:r>
              <a:rPr lang="en-GB" b="1" i="1" dirty="0" smtClean="0"/>
              <a:t>KEEP THEM SAFE FROM HARM</a:t>
            </a:r>
          </a:p>
          <a:p>
            <a:endParaRPr lang="en-GB" dirty="0" smtClean="0"/>
          </a:p>
          <a:p>
            <a:endParaRPr lang="en-GB" dirty="0" smtClean="0"/>
          </a:p>
          <a:p>
            <a:endParaRPr lang="en-GB" dirty="0"/>
          </a:p>
        </p:txBody>
      </p:sp>
      <p:pic>
        <p:nvPicPr>
          <p:cNvPr id="10" name="Picture 5" descr="C:\Users\bakerseona\AppData\Local\Microsoft\Windows\Temporary Internet Files\Content.IE5\OJWBB9N9\Kliponious-green-tick[1].png"/>
          <p:cNvPicPr>
            <a:picLocks noGrp="1" noChangeAspect="1" noChangeArrowheads="1"/>
          </p:cNvPicPr>
          <p:nvPr>
            <p:ph sz="half" idx="1"/>
          </p:nvPr>
        </p:nvPicPr>
        <p:blipFill>
          <a:blip r:embed="rId3" cstate="print"/>
          <a:srcRect/>
          <a:stretch>
            <a:fillRect/>
          </a:stretch>
        </p:blipFill>
        <p:spPr bwMode="auto">
          <a:xfrm>
            <a:off x="683568" y="2780928"/>
            <a:ext cx="2105949" cy="2409689"/>
          </a:xfrm>
          <a:prstGeom prst="rect">
            <a:avLst/>
          </a:prstGeom>
          <a:noFill/>
        </p:spPr>
      </p:pic>
      <p:sp>
        <p:nvSpPr>
          <p:cNvPr id="3" name="Date Placeholder 2"/>
          <p:cNvSpPr>
            <a:spLocks noGrp="1"/>
          </p:cNvSpPr>
          <p:nvPr>
            <p:ph type="dt" sz="half" idx="10"/>
          </p:nvPr>
        </p:nvSpPr>
        <p:spPr/>
        <p:txBody>
          <a:bodyPr/>
          <a:lstStyle/>
          <a:p>
            <a:fld id="{D6F79E32-62A8-4EA5-84C7-D1289FAF3786}" type="datetime1">
              <a:rPr lang="en-GB" smtClean="0"/>
              <a:t>28/08/2020</a:t>
            </a:fld>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difference can you make by safeguarding a child or young person?</a:t>
            </a:r>
            <a:br>
              <a:rPr lang="en-GB" b="1" dirty="0" smtClean="0"/>
            </a:br>
            <a:endParaRPr lang="en-GB" b="1" dirty="0"/>
          </a:p>
        </p:txBody>
      </p:sp>
      <p:sp>
        <p:nvSpPr>
          <p:cNvPr id="9" name="Content Placeholder 8"/>
          <p:cNvSpPr>
            <a:spLocks noGrp="1"/>
          </p:cNvSpPr>
          <p:nvPr>
            <p:ph sz="half" idx="2"/>
          </p:nvPr>
        </p:nvSpPr>
        <p:spPr>
          <a:xfrm>
            <a:off x="2915816" y="1600200"/>
            <a:ext cx="5976664" cy="4525963"/>
          </a:xfrm>
        </p:spPr>
        <p:txBody>
          <a:bodyPr>
            <a:normAutofit lnSpcReduction="10000"/>
          </a:bodyPr>
          <a:lstStyle/>
          <a:p>
            <a:r>
              <a:rPr lang="en-GB" dirty="0" smtClean="0"/>
              <a:t>Early identification  of any problems </a:t>
            </a:r>
          </a:p>
          <a:p>
            <a:r>
              <a:rPr lang="en-GB" dirty="0" smtClean="0"/>
              <a:t>Opportunities to talk</a:t>
            </a:r>
          </a:p>
          <a:p>
            <a:r>
              <a:rPr lang="en-GB" dirty="0" smtClean="0"/>
              <a:t>Provide a safe place where children can learn </a:t>
            </a:r>
          </a:p>
          <a:p>
            <a:r>
              <a:rPr lang="en-GB" dirty="0" smtClean="0"/>
              <a:t>Promote engagement of parents/carers</a:t>
            </a:r>
          </a:p>
          <a:p>
            <a:r>
              <a:rPr lang="en-GB" dirty="0" smtClean="0"/>
              <a:t>Supply your DSL with information</a:t>
            </a:r>
          </a:p>
          <a:p>
            <a:r>
              <a:rPr lang="en-GB" dirty="0" smtClean="0"/>
              <a:t>Support the safeguarding culture in your school</a:t>
            </a:r>
          </a:p>
          <a:p>
            <a:r>
              <a:rPr lang="en-GB" b="1" i="1" dirty="0" smtClean="0"/>
              <a:t>KEEP THEM SAFE FROM HARM</a:t>
            </a:r>
          </a:p>
          <a:p>
            <a:endParaRPr lang="en-GB" dirty="0" smtClean="0"/>
          </a:p>
          <a:p>
            <a:endParaRPr lang="en-GB" dirty="0" smtClean="0"/>
          </a:p>
          <a:p>
            <a:endParaRPr lang="en-GB" dirty="0"/>
          </a:p>
        </p:txBody>
      </p:sp>
      <p:pic>
        <p:nvPicPr>
          <p:cNvPr id="10" name="Picture 5" descr="C:\Users\bakerseona\AppData\Local\Microsoft\Windows\Temporary Internet Files\Content.IE5\OJWBB9N9\Kliponious-green-tick[1].png"/>
          <p:cNvPicPr>
            <a:picLocks noGrp="1" noChangeAspect="1" noChangeArrowheads="1"/>
          </p:cNvPicPr>
          <p:nvPr>
            <p:ph sz="half" idx="1"/>
          </p:nvPr>
        </p:nvPicPr>
        <p:blipFill>
          <a:blip r:embed="rId3" cstate="print"/>
          <a:srcRect/>
          <a:stretch>
            <a:fillRect/>
          </a:stretch>
        </p:blipFill>
        <p:spPr bwMode="auto">
          <a:xfrm>
            <a:off x="683568" y="2780928"/>
            <a:ext cx="2105949" cy="2409689"/>
          </a:xfrm>
          <a:prstGeom prst="rect">
            <a:avLst/>
          </a:prstGeom>
          <a:noFill/>
        </p:spPr>
      </p:pic>
      <p:pic>
        <p:nvPicPr>
          <p:cNvPr id="3" name="Picture 2"/>
          <p:cNvPicPr>
            <a:picLocks noChangeAspect="1"/>
          </p:cNvPicPr>
          <p:nvPr/>
        </p:nvPicPr>
        <p:blipFill>
          <a:blip r:embed="rId4"/>
          <a:stretch>
            <a:fillRect/>
          </a:stretch>
        </p:blipFill>
        <p:spPr>
          <a:xfrm>
            <a:off x="487326" y="356349"/>
            <a:ext cx="8169348" cy="6145301"/>
          </a:xfrm>
          <a:prstGeom prst="rect">
            <a:avLst/>
          </a:prstGeom>
        </p:spPr>
      </p:pic>
      <p:sp>
        <p:nvSpPr>
          <p:cNvPr id="4" name="Date Placeholder 3"/>
          <p:cNvSpPr>
            <a:spLocks noGrp="1"/>
          </p:cNvSpPr>
          <p:nvPr>
            <p:ph type="dt" sz="half" idx="10"/>
          </p:nvPr>
        </p:nvSpPr>
        <p:spPr/>
        <p:txBody>
          <a:bodyPr/>
          <a:lstStyle/>
          <a:p>
            <a:fld id="{6B92EC76-3669-441D-A5F2-C27A77182E83}" type="datetime1">
              <a:rPr lang="en-GB" smtClean="0"/>
              <a:t>28/08/2020</a:t>
            </a:fld>
            <a:endParaRPr lang="en-GB"/>
          </a:p>
        </p:txBody>
      </p:sp>
    </p:spTree>
    <p:extLst>
      <p:ext uri="{BB962C8B-B14F-4D97-AF65-F5344CB8AC3E}">
        <p14:creationId xmlns:p14="http://schemas.microsoft.com/office/powerpoint/2010/main" val="3967829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457200" y="1744217"/>
            <a:ext cx="8229600" cy="3845023"/>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600" b="0" i="0" u="none" strike="noStrike" kern="1200" cap="none" spc="0" normalizeH="0" baseline="0" noProof="0" dirty="0" smtClean="0">
                <a:ln>
                  <a:noFill/>
                </a:ln>
                <a:solidFill>
                  <a:schemeClr val="tx1"/>
                </a:solidFill>
                <a:effectLst/>
                <a:uLnTx/>
                <a:uFillTx/>
                <a:latin typeface="+mn-lt"/>
                <a:ea typeface="+mn-ea"/>
                <a:cs typeface="+mn-cs"/>
              </a:rPr>
              <a:t>Confidentiality – there are no guarantees in a training</a:t>
            </a:r>
            <a:r>
              <a:rPr kumimoji="0" lang="en-GB" sz="3600" b="0" i="0" u="none" strike="noStrike" kern="1200" cap="none" spc="0" normalizeH="0" noProof="0" dirty="0" smtClean="0">
                <a:ln>
                  <a:noFill/>
                </a:ln>
                <a:solidFill>
                  <a:schemeClr val="tx1"/>
                </a:solidFill>
                <a:effectLst/>
                <a:uLnTx/>
                <a:uFillTx/>
                <a:latin typeface="+mn-lt"/>
                <a:ea typeface="+mn-ea"/>
                <a:cs typeface="+mn-cs"/>
              </a:rPr>
              <a:t> environment that sensitive information will not be shared</a:t>
            </a:r>
            <a:r>
              <a:rPr kumimoji="0" lang="en-GB" sz="3600" b="0" i="0" u="none" strike="noStrike" kern="1200" cap="none" spc="0" normalizeH="0" baseline="0" noProof="0" dirty="0" smtClean="0">
                <a:ln>
                  <a:noFill/>
                </a:ln>
                <a:solidFill>
                  <a:schemeClr val="tx1"/>
                </a:solidFill>
                <a:effectLst/>
                <a:uLnTx/>
                <a:uFillTx/>
                <a:latin typeface="+mn-lt"/>
                <a:ea typeface="+mn-ea"/>
                <a:cs typeface="+mn-cs"/>
              </a:rPr>
              <a:t> </a:t>
            </a:r>
            <a:r>
              <a:rPr lang="en-GB" sz="3600" dirty="0" smtClean="0"/>
              <a:t>after the session </a:t>
            </a:r>
            <a:endParaRPr kumimoji="0" lang="en-GB" sz="3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600" b="0" i="0" u="none" strike="noStrike" kern="1200" cap="none" spc="0" normalizeH="0" baseline="0" noProof="0" dirty="0" smtClean="0">
                <a:ln>
                  <a:noFill/>
                </a:ln>
                <a:solidFill>
                  <a:schemeClr val="tx1"/>
                </a:solidFill>
                <a:effectLst/>
                <a:uLnTx/>
                <a:uFillTx/>
                <a:latin typeface="+mn-lt"/>
                <a:ea typeface="+mn-ea"/>
                <a:cs typeface="+mn-cs"/>
              </a:rPr>
              <a:t>Sensitive material and discussions/space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600" b="0" i="0" u="none" strike="noStrike" kern="1200" cap="none" spc="0" normalizeH="0" baseline="0" noProof="0" dirty="0" smtClean="0">
                <a:ln>
                  <a:noFill/>
                </a:ln>
                <a:solidFill>
                  <a:schemeClr val="tx1"/>
                </a:solidFill>
                <a:effectLst/>
                <a:uLnTx/>
                <a:uFillTx/>
                <a:latin typeface="+mn-lt"/>
                <a:ea typeface="+mn-ea"/>
                <a:cs typeface="+mn-cs"/>
              </a:rPr>
              <a:t>Participation is important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GB" sz="3600" dirty="0" smtClean="0"/>
              <a:t>Please a</a:t>
            </a:r>
            <a:r>
              <a:rPr kumimoji="0" lang="en-GB" sz="3600" b="0" i="0" u="none" strike="noStrike" kern="1200" cap="none" spc="0" normalizeH="0" baseline="0" noProof="0" dirty="0" err="1" smtClean="0">
                <a:ln>
                  <a:noFill/>
                </a:ln>
                <a:solidFill>
                  <a:schemeClr val="tx1"/>
                </a:solidFill>
                <a:effectLst/>
                <a:uLnTx/>
                <a:uFillTx/>
                <a:latin typeface="+mn-lt"/>
                <a:ea typeface="+mn-ea"/>
                <a:cs typeface="+mn-cs"/>
              </a:rPr>
              <a:t>sk</a:t>
            </a:r>
            <a:r>
              <a:rPr kumimoji="0" lang="en-GB" sz="3600" b="0" i="0" u="none" strike="noStrike" kern="1200" cap="none" spc="0" normalizeH="0" baseline="0" noProof="0" dirty="0" smtClean="0">
                <a:ln>
                  <a:noFill/>
                </a:ln>
                <a:solidFill>
                  <a:schemeClr val="tx1"/>
                </a:solidFill>
                <a:effectLst/>
                <a:uLnTx/>
                <a:uFillTx/>
                <a:latin typeface="+mn-lt"/>
                <a:ea typeface="+mn-ea"/>
                <a:cs typeface="+mn-cs"/>
              </a:rPr>
              <a:t> questions </a:t>
            </a:r>
          </a:p>
        </p:txBody>
      </p:sp>
      <p:sp>
        <p:nvSpPr>
          <p:cNvPr id="6" name="Rectangle 4"/>
          <p:cNvSpPr>
            <a:spLocks noGrp="1" noChangeArrowheads="1"/>
          </p:cNvSpPr>
          <p:nvPr>
            <p:ph type="title"/>
          </p:nvPr>
        </p:nvSpPr>
        <p:spPr>
          <a:xfrm>
            <a:off x="457200" y="274638"/>
            <a:ext cx="8229600" cy="1143000"/>
          </a:xfrm>
          <a:noFill/>
        </p:spPr>
        <p:txBody>
          <a:bodyPr/>
          <a:lstStyle/>
          <a:p>
            <a:pPr eaLnBrk="1" hangingPunct="1"/>
            <a:r>
              <a:rPr lang="en-GB" b="1" u="sng" dirty="0" smtClean="0"/>
              <a:t>PRINCIPLES</a:t>
            </a:r>
          </a:p>
        </p:txBody>
      </p:sp>
      <p:sp>
        <p:nvSpPr>
          <p:cNvPr id="2" name="Date Placeholder 1"/>
          <p:cNvSpPr>
            <a:spLocks noGrp="1"/>
          </p:cNvSpPr>
          <p:nvPr>
            <p:ph type="dt" sz="half" idx="10"/>
          </p:nvPr>
        </p:nvSpPr>
        <p:spPr/>
        <p:txBody>
          <a:bodyPr/>
          <a:lstStyle/>
          <a:p>
            <a:fld id="{B14A9FF4-91D5-4DF6-9134-D4893178A19E}" type="datetime1">
              <a:rPr lang="en-GB" smtClean="0"/>
              <a:t>28/08/2020</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Poor Practice and Barriers </a:t>
            </a:r>
            <a:endParaRPr lang="en-GB" b="1" dirty="0"/>
          </a:p>
        </p:txBody>
      </p:sp>
      <p:sp>
        <p:nvSpPr>
          <p:cNvPr id="3" name="Content Placeholder 2"/>
          <p:cNvSpPr>
            <a:spLocks noGrp="1"/>
          </p:cNvSpPr>
          <p:nvPr>
            <p:ph idx="1"/>
          </p:nvPr>
        </p:nvSpPr>
        <p:spPr>
          <a:xfrm>
            <a:off x="457200" y="1412776"/>
            <a:ext cx="8229600" cy="4176464"/>
          </a:xfrm>
        </p:spPr>
        <p:txBody>
          <a:bodyPr>
            <a:normAutofit fontScale="92500"/>
          </a:bodyPr>
          <a:lstStyle/>
          <a:p>
            <a:endParaRPr lang="en-GB" dirty="0" smtClean="0"/>
          </a:p>
          <a:p>
            <a:pPr>
              <a:buNone/>
            </a:pPr>
            <a:r>
              <a:rPr lang="en-GB" sz="2600" dirty="0" smtClean="0"/>
              <a:t>• failing to act on and refer the early signs of abuse and neglect</a:t>
            </a:r>
          </a:p>
          <a:p>
            <a:pPr>
              <a:buNone/>
            </a:pPr>
            <a:r>
              <a:rPr lang="en-GB" sz="2600" dirty="0" smtClean="0"/>
              <a:t>• poor record keeping </a:t>
            </a:r>
          </a:p>
          <a:p>
            <a:pPr>
              <a:buNone/>
            </a:pPr>
            <a:r>
              <a:rPr lang="en-GB" sz="2600" dirty="0" smtClean="0"/>
              <a:t>• failing to listen to the views of the child </a:t>
            </a:r>
          </a:p>
          <a:p>
            <a:pPr>
              <a:buNone/>
            </a:pPr>
            <a:r>
              <a:rPr lang="en-GB" sz="2600" dirty="0" smtClean="0"/>
              <a:t>• failing to re-assess concerns when situations do not improve </a:t>
            </a:r>
          </a:p>
          <a:p>
            <a:pPr>
              <a:buNone/>
            </a:pPr>
            <a:r>
              <a:rPr lang="en-GB" sz="2600" dirty="0" smtClean="0"/>
              <a:t>• not sharing information </a:t>
            </a:r>
          </a:p>
          <a:p>
            <a:pPr>
              <a:buNone/>
            </a:pPr>
            <a:r>
              <a:rPr lang="en-GB" sz="2600" dirty="0" smtClean="0"/>
              <a:t>• sharing information too slowly </a:t>
            </a:r>
          </a:p>
          <a:p>
            <a:pPr>
              <a:buNone/>
            </a:pPr>
            <a:r>
              <a:rPr lang="en-GB" sz="2600" dirty="0" smtClean="0"/>
              <a:t>• a lack of challenge to those who appear not to be taking action</a:t>
            </a:r>
          </a:p>
          <a:p>
            <a:endParaRPr lang="en-GB" dirty="0"/>
          </a:p>
        </p:txBody>
      </p:sp>
      <p:sp>
        <p:nvSpPr>
          <p:cNvPr id="4" name="Rectangular Callout 3"/>
          <p:cNvSpPr/>
          <p:nvPr/>
        </p:nvSpPr>
        <p:spPr>
          <a:xfrm>
            <a:off x="2195736" y="5373216"/>
            <a:ext cx="4370784" cy="1152128"/>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b="1" dirty="0" smtClean="0"/>
              <a:t>PLEASE DISCUSS WHAT BARRIERS MAY EXIST IN SCHOOLS FOR REPORTING CONCERNS ABOUT CHILDREN AND YOUNG PEOPLE</a:t>
            </a:r>
          </a:p>
        </p:txBody>
      </p:sp>
      <p:sp>
        <p:nvSpPr>
          <p:cNvPr id="5" name="Date Placeholder 4"/>
          <p:cNvSpPr>
            <a:spLocks noGrp="1"/>
          </p:cNvSpPr>
          <p:nvPr>
            <p:ph type="dt" sz="half" idx="10"/>
          </p:nvPr>
        </p:nvSpPr>
        <p:spPr/>
        <p:txBody>
          <a:bodyPr/>
          <a:lstStyle/>
          <a:p>
            <a:fld id="{85588CB4-F437-4398-8064-6F7EC9D26D19}" type="datetime1">
              <a:rPr lang="en-GB" smtClean="0"/>
              <a:t>28/08/2020</a:t>
            </a:fld>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Barriers</a:t>
            </a:r>
            <a:endParaRPr lang="en-GB" dirty="0"/>
          </a:p>
        </p:txBody>
      </p:sp>
      <p:sp>
        <p:nvSpPr>
          <p:cNvPr id="4" name="Oval Callout 3"/>
          <p:cNvSpPr/>
          <p:nvPr/>
        </p:nvSpPr>
        <p:spPr>
          <a:xfrm>
            <a:off x="1115616" y="1916832"/>
            <a:ext cx="1944216" cy="16561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I couldn’t say anything – I live in the community </a:t>
            </a:r>
            <a:endParaRPr lang="en-GB" dirty="0"/>
          </a:p>
        </p:txBody>
      </p:sp>
      <p:sp>
        <p:nvSpPr>
          <p:cNvPr id="6" name="Content Placeholder 5"/>
          <p:cNvSpPr>
            <a:spLocks noGrp="1"/>
          </p:cNvSpPr>
          <p:nvPr>
            <p:ph idx="1"/>
          </p:nvPr>
        </p:nvSpPr>
        <p:spPr>
          <a:xfrm>
            <a:off x="1403648" y="5085184"/>
            <a:ext cx="2602632" cy="1473027"/>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5000" lnSpcReduction="20000"/>
          </a:bodyPr>
          <a:lstStyle/>
          <a:p>
            <a:pPr algn="ctr">
              <a:buNone/>
            </a:pPr>
            <a:r>
              <a:rPr lang="en-GB" dirty="0" smtClean="0"/>
              <a:t>No one told me I shouldn’t add pupils on my FB account</a:t>
            </a:r>
            <a:endParaRPr lang="en-GB" dirty="0"/>
          </a:p>
        </p:txBody>
      </p:sp>
      <p:sp>
        <p:nvSpPr>
          <p:cNvPr id="7" name="Oval Callout 6"/>
          <p:cNvSpPr/>
          <p:nvPr/>
        </p:nvSpPr>
        <p:spPr>
          <a:xfrm>
            <a:off x="5076056" y="1628800"/>
            <a:ext cx="1944216" cy="16561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I couldn’t tell the DSL – they’ll think  I am overreacting </a:t>
            </a:r>
            <a:endParaRPr lang="en-GB" dirty="0"/>
          </a:p>
        </p:txBody>
      </p:sp>
      <p:sp>
        <p:nvSpPr>
          <p:cNvPr id="8" name="Oval Callout 7"/>
          <p:cNvSpPr/>
          <p:nvPr/>
        </p:nvSpPr>
        <p:spPr>
          <a:xfrm>
            <a:off x="6804248" y="2996952"/>
            <a:ext cx="1944216" cy="16561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 didn’t have time to make a record of my concerns </a:t>
            </a:r>
            <a:endParaRPr lang="en-GB" dirty="0"/>
          </a:p>
        </p:txBody>
      </p:sp>
      <p:sp>
        <p:nvSpPr>
          <p:cNvPr id="9" name="Oval Callout 8"/>
          <p:cNvSpPr/>
          <p:nvPr/>
        </p:nvSpPr>
        <p:spPr>
          <a:xfrm>
            <a:off x="3347864" y="3212976"/>
            <a:ext cx="1944216" cy="16561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There’s no way a parent would do that to their child </a:t>
            </a:r>
            <a:endParaRPr lang="en-GB" dirty="0"/>
          </a:p>
        </p:txBody>
      </p:sp>
      <p:sp>
        <p:nvSpPr>
          <p:cNvPr id="10" name="Oval Callout 9"/>
          <p:cNvSpPr/>
          <p:nvPr/>
        </p:nvSpPr>
        <p:spPr>
          <a:xfrm>
            <a:off x="323528" y="188640"/>
            <a:ext cx="1944216" cy="16561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What if I am wrong?</a:t>
            </a:r>
            <a:endParaRPr lang="en-GB" dirty="0"/>
          </a:p>
        </p:txBody>
      </p:sp>
      <p:sp>
        <p:nvSpPr>
          <p:cNvPr id="11" name="Oval Callout 10"/>
          <p:cNvSpPr/>
          <p:nvPr/>
        </p:nvSpPr>
        <p:spPr>
          <a:xfrm>
            <a:off x="6804248" y="260648"/>
            <a:ext cx="1944216" cy="16561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What if I just make things worse for the child?</a:t>
            </a:r>
            <a:endParaRPr lang="en-GB" dirty="0"/>
          </a:p>
        </p:txBody>
      </p:sp>
      <p:sp>
        <p:nvSpPr>
          <p:cNvPr id="12" name="Oval Callout 11"/>
          <p:cNvSpPr/>
          <p:nvPr/>
        </p:nvSpPr>
        <p:spPr>
          <a:xfrm>
            <a:off x="3059832" y="1196752"/>
            <a:ext cx="1944216" cy="16561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I’ll give it a couple of days and see if things are any better.</a:t>
            </a:r>
            <a:endParaRPr lang="en-GB" dirty="0"/>
          </a:p>
        </p:txBody>
      </p:sp>
      <p:sp>
        <p:nvSpPr>
          <p:cNvPr id="13" name="Oval Callout 12"/>
          <p:cNvSpPr/>
          <p:nvPr/>
        </p:nvSpPr>
        <p:spPr>
          <a:xfrm>
            <a:off x="4355976" y="4797152"/>
            <a:ext cx="1944216" cy="16561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Women don’t do things like that!</a:t>
            </a:r>
            <a:endParaRPr lang="en-GB" dirty="0"/>
          </a:p>
        </p:txBody>
      </p:sp>
      <p:sp>
        <p:nvSpPr>
          <p:cNvPr id="14" name="Oval Callout 13"/>
          <p:cNvSpPr/>
          <p:nvPr/>
        </p:nvSpPr>
        <p:spPr>
          <a:xfrm>
            <a:off x="6732240" y="4941168"/>
            <a:ext cx="1944216" cy="16561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 bet someone else has already reported it.</a:t>
            </a:r>
            <a:endParaRPr lang="en-GB" dirty="0"/>
          </a:p>
        </p:txBody>
      </p:sp>
      <p:sp>
        <p:nvSpPr>
          <p:cNvPr id="16" name="Oval Callout 15"/>
          <p:cNvSpPr/>
          <p:nvPr/>
        </p:nvSpPr>
        <p:spPr>
          <a:xfrm>
            <a:off x="251520" y="3717032"/>
            <a:ext cx="1944216" cy="16561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Am I breaking data protection?</a:t>
            </a:r>
            <a:endParaRPr lang="en-GB" dirty="0"/>
          </a:p>
        </p:txBody>
      </p:sp>
      <p:sp>
        <p:nvSpPr>
          <p:cNvPr id="3" name="Date Placeholder 2"/>
          <p:cNvSpPr>
            <a:spLocks noGrp="1"/>
          </p:cNvSpPr>
          <p:nvPr>
            <p:ph type="dt" sz="half" idx="10"/>
          </p:nvPr>
        </p:nvSpPr>
        <p:spPr/>
        <p:txBody>
          <a:bodyPr/>
          <a:lstStyle/>
          <a:p>
            <a:fld id="{4993613C-B9FD-4826-85AD-4C18ABFC8824}" type="datetime1">
              <a:rPr lang="en-GB" smtClean="0"/>
              <a:t>28/08/2020</a:t>
            </a:fld>
            <a:endParaRPr lang="en-GB"/>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10146"/>
          </a:xfrm>
        </p:spPr>
        <p:txBody>
          <a:bodyPr>
            <a:normAutofit fontScale="90000"/>
          </a:bodyPr>
          <a:lstStyle/>
          <a:p>
            <a:r>
              <a:rPr lang="en-GB" b="1" dirty="0" smtClean="0"/>
              <a:t>Reporting concerns about other members of staff</a:t>
            </a:r>
            <a:r>
              <a:rPr lang="en-GB" dirty="0" smtClean="0"/>
              <a:t/>
            </a:r>
            <a:br>
              <a:rPr lang="en-GB" dirty="0" smtClean="0"/>
            </a:br>
            <a:endParaRPr lang="en-GB" dirty="0"/>
          </a:p>
        </p:txBody>
      </p:sp>
      <p:sp>
        <p:nvSpPr>
          <p:cNvPr id="3" name="Content Placeholder 2"/>
          <p:cNvSpPr>
            <a:spLocks noGrp="1"/>
          </p:cNvSpPr>
          <p:nvPr>
            <p:ph idx="1"/>
          </p:nvPr>
        </p:nvSpPr>
        <p:spPr>
          <a:xfrm>
            <a:off x="179512" y="1196752"/>
            <a:ext cx="8507288" cy="4929411"/>
          </a:xfrm>
        </p:spPr>
        <p:txBody>
          <a:bodyPr>
            <a:normAutofit/>
          </a:bodyPr>
          <a:lstStyle/>
          <a:p>
            <a:pPr algn="ctr">
              <a:buNone/>
            </a:pPr>
            <a:r>
              <a:rPr lang="en-GB" dirty="0" smtClean="0"/>
              <a:t>It is your responsibility to share allegations/concerns  about staff/volunteers. Please discuss in your groups whether the following situations are accidental, </a:t>
            </a:r>
            <a:r>
              <a:rPr lang="en-GB" smtClean="0"/>
              <a:t>neglectful or </a:t>
            </a:r>
            <a:r>
              <a:rPr lang="en-GB" dirty="0" smtClean="0"/>
              <a:t>intentional and whether you would report any:-</a:t>
            </a:r>
          </a:p>
          <a:p>
            <a:pPr algn="ctr">
              <a:buNone/>
            </a:pPr>
            <a:endParaRPr lang="en-GB" dirty="0" smtClean="0"/>
          </a:p>
          <a:p>
            <a:pPr algn="ctr">
              <a:buNone/>
            </a:pPr>
            <a:endParaRPr lang="en-GB" dirty="0" smtClean="0"/>
          </a:p>
          <a:p>
            <a:pPr algn="ctr">
              <a:buNone/>
            </a:pPr>
            <a:endParaRPr lang="en-GB" dirty="0" smtClean="0"/>
          </a:p>
        </p:txBody>
      </p:sp>
      <p:sp>
        <p:nvSpPr>
          <p:cNvPr id="4" name="Date Placeholder 3"/>
          <p:cNvSpPr>
            <a:spLocks noGrp="1"/>
          </p:cNvSpPr>
          <p:nvPr>
            <p:ph type="dt" sz="half" idx="10"/>
          </p:nvPr>
        </p:nvSpPr>
        <p:spPr/>
        <p:txBody>
          <a:bodyPr/>
          <a:lstStyle/>
          <a:p>
            <a:fld id="{7B2EBFAE-9FE4-4799-9B09-3AD0D6349173}" type="datetime1">
              <a:rPr lang="en-GB" smtClean="0"/>
              <a:t>28/08/2020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442060054"/>
              </p:ext>
            </p:extLst>
          </p:nvPr>
        </p:nvGraphicFramePr>
        <p:xfrm>
          <a:off x="457200" y="3994805"/>
          <a:ext cx="8229600" cy="275208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4291115474"/>
                    </a:ext>
                  </a:extLst>
                </a:gridCol>
              </a:tblGrid>
              <a:tr h="688020">
                <a:tc>
                  <a:txBody>
                    <a:bodyPr/>
                    <a:lstStyle/>
                    <a:p>
                      <a:r>
                        <a:rPr lang="en-GB" dirty="0" smtClean="0">
                          <a:solidFill>
                            <a:schemeClr val="tx1"/>
                          </a:solidFill>
                        </a:rPr>
                        <a:t>A member of</a:t>
                      </a:r>
                      <a:r>
                        <a:rPr lang="en-GB" baseline="0" dirty="0" smtClean="0">
                          <a:solidFill>
                            <a:schemeClr val="tx1"/>
                          </a:solidFill>
                        </a:rPr>
                        <a:t> staff dismisses a child's distress </a:t>
                      </a:r>
                      <a:endParaRPr lang="en-GB" dirty="0">
                        <a:solidFill>
                          <a:schemeClr val="tx1"/>
                        </a:solidFill>
                      </a:endParaRPr>
                    </a:p>
                  </a:txBody>
                  <a:tcPr/>
                </a:tc>
                <a:extLst>
                  <a:ext uri="{0D108BD9-81ED-4DB2-BD59-A6C34878D82A}">
                    <a16:rowId xmlns="" xmlns:a16="http://schemas.microsoft.com/office/drawing/2014/main" val="713574841"/>
                  </a:ext>
                </a:extLst>
              </a:tr>
              <a:tr h="688020">
                <a:tc>
                  <a:txBody>
                    <a:bodyPr/>
                    <a:lstStyle/>
                    <a:p>
                      <a:r>
                        <a:rPr lang="en-GB" b="1" dirty="0" smtClean="0"/>
                        <a:t>You</a:t>
                      </a:r>
                      <a:r>
                        <a:rPr lang="en-GB" b="1" baseline="0" dirty="0" smtClean="0"/>
                        <a:t> observe a member of staff shout loudly in a child/young persons face</a:t>
                      </a:r>
                      <a:endParaRPr lang="en-GB" b="1" dirty="0"/>
                    </a:p>
                  </a:txBody>
                  <a:tcPr/>
                </a:tc>
                <a:extLst>
                  <a:ext uri="{0D108BD9-81ED-4DB2-BD59-A6C34878D82A}">
                    <a16:rowId xmlns="" xmlns:a16="http://schemas.microsoft.com/office/drawing/2014/main" val="2485899704"/>
                  </a:ext>
                </a:extLst>
              </a:tr>
              <a:tr h="688020">
                <a:tc>
                  <a:txBody>
                    <a:bodyPr/>
                    <a:lstStyle/>
                    <a:p>
                      <a:r>
                        <a:rPr lang="en-GB" b="1" dirty="0" smtClean="0"/>
                        <a:t>You see a member of staff who has worked</a:t>
                      </a:r>
                      <a:r>
                        <a:rPr lang="en-GB" b="1" baseline="0" dirty="0" smtClean="0"/>
                        <a:t> in your school for 15 years pull a child/young person from the classroom by their wrist</a:t>
                      </a:r>
                      <a:endParaRPr lang="en-GB" b="1" dirty="0"/>
                    </a:p>
                  </a:txBody>
                  <a:tcPr/>
                </a:tc>
                <a:extLst>
                  <a:ext uri="{0D108BD9-81ED-4DB2-BD59-A6C34878D82A}">
                    <a16:rowId xmlns="" xmlns:a16="http://schemas.microsoft.com/office/drawing/2014/main" val="2604211875"/>
                  </a:ext>
                </a:extLst>
              </a:tr>
              <a:tr h="688020">
                <a:tc>
                  <a:txBody>
                    <a:bodyPr/>
                    <a:lstStyle/>
                    <a:p>
                      <a:r>
                        <a:rPr lang="en-GB" b="1" dirty="0" smtClean="0"/>
                        <a:t>You</a:t>
                      </a:r>
                      <a:r>
                        <a:rPr lang="en-GB" b="1" baseline="0" dirty="0" smtClean="0"/>
                        <a:t> see that a colleague has an ex pupil on their social media account, the pupil left your school a year ago</a:t>
                      </a:r>
                      <a:endParaRPr lang="en-GB" b="1" dirty="0"/>
                    </a:p>
                  </a:txBody>
                  <a:tcPr/>
                </a:tc>
                <a:extLst>
                  <a:ext uri="{0D108BD9-81ED-4DB2-BD59-A6C34878D82A}">
                    <a16:rowId xmlns="" xmlns:a16="http://schemas.microsoft.com/office/drawing/2014/main" val="333068372"/>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b="1" u="sng" dirty="0" smtClean="0"/>
              <a:t>Whistleblowing </a:t>
            </a:r>
            <a:endParaRPr lang="en-GB" b="1" u="sng" dirty="0"/>
          </a:p>
        </p:txBody>
      </p:sp>
      <p:sp>
        <p:nvSpPr>
          <p:cNvPr id="5" name="Content Placeholder 2"/>
          <p:cNvSpPr>
            <a:spLocks noGrp="1"/>
          </p:cNvSpPr>
          <p:nvPr>
            <p:ph idx="1"/>
          </p:nvPr>
        </p:nvSpPr>
        <p:spPr>
          <a:xfrm>
            <a:off x="457200" y="1600201"/>
            <a:ext cx="8229600" cy="4853135"/>
          </a:xfrm>
        </p:spPr>
        <p:txBody>
          <a:bodyPr>
            <a:normAutofit fontScale="92500" lnSpcReduction="10000"/>
          </a:bodyPr>
          <a:lstStyle/>
          <a:p>
            <a:pPr algn="ctr">
              <a:buNone/>
            </a:pPr>
            <a:r>
              <a:rPr lang="en-GB" dirty="0" smtClean="0"/>
              <a:t>There may be times when staff and those working with young children will want to report to us concerns about practices and procedures for the safeguarding of children and young people.</a:t>
            </a:r>
          </a:p>
          <a:p>
            <a:pPr algn="ctr">
              <a:buNone/>
            </a:pPr>
            <a:endParaRPr lang="en-GB" dirty="0" smtClean="0"/>
          </a:p>
          <a:p>
            <a:pPr algn="ctr">
              <a:buNone/>
            </a:pPr>
            <a:r>
              <a:rPr lang="en-GB" u="sng" dirty="0" smtClean="0"/>
              <a:t>Sources of Support</a:t>
            </a:r>
          </a:p>
          <a:p>
            <a:pPr algn="ctr">
              <a:buNone/>
            </a:pPr>
            <a:endParaRPr lang="en-GB" dirty="0" smtClean="0"/>
          </a:p>
          <a:p>
            <a:pPr algn="ctr">
              <a:buNone/>
            </a:pPr>
            <a:r>
              <a:rPr lang="en-GB" dirty="0" smtClean="0"/>
              <a:t>LADO – Michelle Pinnock-Ouma 07432 422205</a:t>
            </a:r>
          </a:p>
          <a:p>
            <a:pPr algn="ctr">
              <a:buNone/>
            </a:pPr>
            <a:r>
              <a:rPr lang="en-GB" dirty="0" smtClean="0"/>
              <a:t>NSPCC - </a:t>
            </a:r>
            <a:r>
              <a:rPr lang="en-GB" b="1" dirty="0" smtClean="0"/>
              <a:t>Call </a:t>
            </a:r>
            <a:r>
              <a:rPr lang="en-GB" b="1" dirty="0" smtClean="0">
                <a:hlinkClick r:id="rId3" tooltip="0800 028 0285"/>
              </a:rPr>
              <a:t>0800 028 0285</a:t>
            </a:r>
            <a:endParaRPr lang="en-GB" b="1" dirty="0" smtClean="0"/>
          </a:p>
          <a:p>
            <a:pPr algn="ctr">
              <a:buNone/>
            </a:pPr>
            <a:r>
              <a:rPr lang="en-GB" b="1" dirty="0" smtClean="0"/>
              <a:t>Email </a:t>
            </a:r>
            <a:r>
              <a:rPr lang="en-GB" b="1" dirty="0" smtClean="0">
                <a:hlinkClick r:id="rId4" tooltip="help@nspcc.org.uk"/>
              </a:rPr>
              <a:t>help@nspcc.org.uk</a:t>
            </a:r>
            <a:endParaRPr lang="en-GB" b="1" dirty="0" smtClean="0"/>
          </a:p>
          <a:p>
            <a:pPr algn="ctr">
              <a:buNone/>
            </a:pPr>
            <a:endParaRPr lang="en-GB" dirty="0" smtClean="0"/>
          </a:p>
          <a:p>
            <a:pPr algn="ctr">
              <a:buNone/>
            </a:pPr>
            <a:endParaRPr lang="en-GB" dirty="0" smtClean="0"/>
          </a:p>
          <a:p>
            <a:pPr algn="ctr">
              <a:buNone/>
            </a:pPr>
            <a:endParaRPr lang="en-GB" dirty="0" smtClean="0"/>
          </a:p>
          <a:p>
            <a:pPr algn="ctr">
              <a:buNone/>
            </a:pPr>
            <a:endParaRPr lang="en-GB" dirty="0"/>
          </a:p>
        </p:txBody>
      </p:sp>
      <p:sp>
        <p:nvSpPr>
          <p:cNvPr id="2" name="Date Placeholder 1"/>
          <p:cNvSpPr>
            <a:spLocks noGrp="1"/>
          </p:cNvSpPr>
          <p:nvPr>
            <p:ph type="dt" sz="half" idx="10"/>
          </p:nvPr>
        </p:nvSpPr>
        <p:spPr/>
        <p:txBody>
          <a:bodyPr/>
          <a:lstStyle/>
          <a:p>
            <a:fld id="{6F811E8E-8E95-4DFB-8E5F-05961DE032BB}" type="datetime1">
              <a:rPr lang="en-GB" smtClean="0"/>
              <a:t>28/08/2020</a:t>
            </a:fld>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7772400" cy="864095"/>
          </a:xfrm>
        </p:spPr>
        <p:txBody>
          <a:bodyPr>
            <a:normAutofit fontScale="90000"/>
          </a:bodyPr>
          <a:lstStyle/>
          <a:p>
            <a:r>
              <a:rPr lang="en-GB" b="1" dirty="0" smtClean="0"/>
              <a:t>MASH</a:t>
            </a:r>
            <a:r>
              <a:rPr lang="en-GB" dirty="0" smtClean="0"/>
              <a:t> </a:t>
            </a:r>
            <a:r>
              <a:rPr lang="en-GB" b="1" dirty="0" smtClean="0"/>
              <a:t>– Multi Agency Safeguarding Hub </a:t>
            </a:r>
            <a:endParaRPr lang="en-GB" b="1" dirty="0"/>
          </a:p>
        </p:txBody>
      </p:sp>
      <p:sp>
        <p:nvSpPr>
          <p:cNvPr id="3" name="Subtitle 2"/>
          <p:cNvSpPr>
            <a:spLocks noGrp="1"/>
          </p:cNvSpPr>
          <p:nvPr>
            <p:ph type="subTitle" idx="1"/>
          </p:nvPr>
        </p:nvSpPr>
        <p:spPr>
          <a:xfrm>
            <a:off x="683568" y="1268760"/>
            <a:ext cx="8064896" cy="5112568"/>
          </a:xfrm>
        </p:spPr>
        <p:txBody>
          <a:bodyPr>
            <a:normAutofit/>
          </a:bodyPr>
          <a:lstStyle/>
          <a:p>
            <a:r>
              <a:rPr lang="en-GB" dirty="0" smtClean="0">
                <a:solidFill>
                  <a:schemeClr val="tx1"/>
                </a:solidFill>
              </a:rPr>
              <a:t>If there is a concern for a child or young person and you cannot contact your Designated Safeguarding Lead then you should call MASH. The Police will be centrally embedded within the MASH and the partners will have live access to the Police National Computers. Other partners form our MASH team including education, social workers and health amongst others. </a:t>
            </a:r>
          </a:p>
          <a:p>
            <a:r>
              <a:rPr lang="en-GB" dirty="0" smtClean="0">
                <a:solidFill>
                  <a:schemeClr val="tx1"/>
                </a:solidFill>
              </a:rPr>
              <a:t>0300 555 2866</a:t>
            </a:r>
            <a:endParaRPr lang="en-GB" dirty="0">
              <a:solidFill>
                <a:schemeClr val="tx1"/>
              </a:solidFill>
            </a:endParaRPr>
          </a:p>
        </p:txBody>
      </p:sp>
      <p:sp>
        <p:nvSpPr>
          <p:cNvPr id="4" name="Date Placeholder 3"/>
          <p:cNvSpPr>
            <a:spLocks noGrp="1"/>
          </p:cNvSpPr>
          <p:nvPr>
            <p:ph type="dt" sz="half" idx="10"/>
          </p:nvPr>
        </p:nvSpPr>
        <p:spPr/>
        <p:txBody>
          <a:bodyPr/>
          <a:lstStyle/>
          <a:p>
            <a:fld id="{4F2B0B74-8902-4FF2-8A1F-354FA5E99861}" type="datetime1">
              <a:rPr lang="en-GB" smtClean="0"/>
              <a:t>28/08/2020</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Thoughts …</a:t>
            </a:r>
            <a:endParaRPr lang="en-GB" dirty="0"/>
          </a:p>
        </p:txBody>
      </p:sp>
      <p:sp>
        <p:nvSpPr>
          <p:cNvPr id="3" name="Date Placeholder 2"/>
          <p:cNvSpPr>
            <a:spLocks noGrp="1"/>
          </p:cNvSpPr>
          <p:nvPr>
            <p:ph type="dt" sz="half" idx="10"/>
          </p:nvPr>
        </p:nvSpPr>
        <p:spPr/>
        <p:txBody>
          <a:bodyPr/>
          <a:lstStyle/>
          <a:p>
            <a:fld id="{ACC24700-496C-4164-BC0C-C131CCDEE453}" type="datetime1">
              <a:rPr lang="en-GB" smtClean="0"/>
              <a:t>28/08/2020</a:t>
            </a:fld>
            <a:endParaRPr lang="en-GB"/>
          </a:p>
        </p:txBody>
      </p:sp>
      <p:sp>
        <p:nvSpPr>
          <p:cNvPr id="4" name="TextBox 3"/>
          <p:cNvSpPr txBox="1"/>
          <p:nvPr/>
        </p:nvSpPr>
        <p:spPr>
          <a:xfrm rot="21005103">
            <a:off x="665746" y="615305"/>
            <a:ext cx="1716507" cy="369332"/>
          </a:xfrm>
          <a:prstGeom prst="rect">
            <a:avLst/>
          </a:prstGeom>
          <a:solidFill>
            <a:schemeClr val="accent2">
              <a:lumMod val="40000"/>
              <a:lumOff val="60000"/>
            </a:schemeClr>
          </a:solidFill>
        </p:spPr>
        <p:txBody>
          <a:bodyPr wrap="square" rtlCol="0">
            <a:spAutoFit/>
          </a:bodyPr>
          <a:lstStyle/>
          <a:p>
            <a:r>
              <a:rPr lang="en-GB" dirty="0" smtClean="0"/>
              <a:t>Are you OK?</a:t>
            </a:r>
            <a:endParaRPr lang="en-GB" dirty="0"/>
          </a:p>
        </p:txBody>
      </p:sp>
      <p:sp>
        <p:nvSpPr>
          <p:cNvPr id="5" name="TextBox 4"/>
          <p:cNvSpPr txBox="1"/>
          <p:nvPr/>
        </p:nvSpPr>
        <p:spPr>
          <a:xfrm rot="1362963">
            <a:off x="5408712" y="2097839"/>
            <a:ext cx="2816091" cy="923330"/>
          </a:xfrm>
          <a:prstGeom prst="rect">
            <a:avLst/>
          </a:prstGeom>
          <a:solidFill>
            <a:schemeClr val="accent2">
              <a:lumMod val="40000"/>
              <a:lumOff val="60000"/>
            </a:schemeClr>
          </a:solidFill>
        </p:spPr>
        <p:txBody>
          <a:bodyPr wrap="none" rtlCol="0">
            <a:spAutoFit/>
          </a:bodyPr>
          <a:lstStyle/>
          <a:p>
            <a:pPr algn="ctr"/>
            <a:r>
              <a:rPr lang="en-GB" dirty="0" smtClean="0"/>
              <a:t>Do I feel comfortable about </a:t>
            </a:r>
          </a:p>
          <a:p>
            <a:pPr algn="ctr"/>
            <a:r>
              <a:rPr lang="en-GB" dirty="0" smtClean="0"/>
              <a:t>reporting children's mental </a:t>
            </a:r>
          </a:p>
          <a:p>
            <a:pPr algn="ctr"/>
            <a:r>
              <a:rPr lang="en-GB" dirty="0" smtClean="0"/>
              <a:t>health concerns?</a:t>
            </a:r>
            <a:endParaRPr lang="en-GB" dirty="0"/>
          </a:p>
        </p:txBody>
      </p:sp>
      <p:sp>
        <p:nvSpPr>
          <p:cNvPr id="6" name="TextBox 5"/>
          <p:cNvSpPr txBox="1"/>
          <p:nvPr/>
        </p:nvSpPr>
        <p:spPr>
          <a:xfrm rot="21079566">
            <a:off x="817997" y="3205929"/>
            <a:ext cx="2445092" cy="646331"/>
          </a:xfrm>
          <a:prstGeom prst="rect">
            <a:avLst/>
          </a:prstGeom>
          <a:solidFill>
            <a:schemeClr val="accent2">
              <a:lumMod val="40000"/>
              <a:lumOff val="60000"/>
            </a:schemeClr>
          </a:solidFill>
        </p:spPr>
        <p:txBody>
          <a:bodyPr wrap="none" rtlCol="0">
            <a:spAutoFit/>
          </a:bodyPr>
          <a:lstStyle/>
          <a:p>
            <a:pPr algn="ctr"/>
            <a:r>
              <a:rPr lang="en-GB" dirty="0" smtClean="0"/>
              <a:t>There is a child</a:t>
            </a:r>
          </a:p>
          <a:p>
            <a:pPr algn="ctr"/>
            <a:r>
              <a:rPr lang="en-GB" dirty="0" smtClean="0"/>
              <a:t>I am worried about now</a:t>
            </a:r>
            <a:endParaRPr lang="en-GB" dirty="0"/>
          </a:p>
        </p:txBody>
      </p:sp>
      <p:sp>
        <p:nvSpPr>
          <p:cNvPr id="7" name="TextBox 6"/>
          <p:cNvSpPr txBox="1"/>
          <p:nvPr/>
        </p:nvSpPr>
        <p:spPr>
          <a:xfrm rot="940277">
            <a:off x="5372993" y="4621388"/>
            <a:ext cx="3108672" cy="646331"/>
          </a:xfrm>
          <a:prstGeom prst="rect">
            <a:avLst/>
          </a:prstGeom>
          <a:solidFill>
            <a:schemeClr val="accent2">
              <a:lumMod val="40000"/>
              <a:lumOff val="60000"/>
            </a:schemeClr>
          </a:solidFill>
        </p:spPr>
        <p:txBody>
          <a:bodyPr wrap="none" rtlCol="0">
            <a:spAutoFit/>
          </a:bodyPr>
          <a:lstStyle/>
          <a:p>
            <a:pPr algn="ctr"/>
            <a:r>
              <a:rPr lang="en-GB" dirty="0" smtClean="0"/>
              <a:t>I haven’t a clue what is in</a:t>
            </a:r>
          </a:p>
          <a:p>
            <a:pPr algn="ctr"/>
            <a:r>
              <a:rPr lang="en-GB" dirty="0"/>
              <a:t>m</a:t>
            </a:r>
            <a:r>
              <a:rPr lang="en-GB" dirty="0" smtClean="0"/>
              <a:t>ost of the policies mentioned</a:t>
            </a:r>
            <a:endParaRPr lang="en-GB" dirty="0"/>
          </a:p>
        </p:txBody>
      </p:sp>
      <p:sp>
        <p:nvSpPr>
          <p:cNvPr id="8" name="TextBox 7"/>
          <p:cNvSpPr txBox="1"/>
          <p:nvPr/>
        </p:nvSpPr>
        <p:spPr>
          <a:xfrm rot="1003874">
            <a:off x="6210481" y="5825218"/>
            <a:ext cx="2270686" cy="646331"/>
          </a:xfrm>
          <a:prstGeom prst="rect">
            <a:avLst/>
          </a:prstGeom>
          <a:solidFill>
            <a:schemeClr val="accent2">
              <a:lumMod val="40000"/>
              <a:lumOff val="60000"/>
            </a:schemeClr>
          </a:solidFill>
        </p:spPr>
        <p:txBody>
          <a:bodyPr wrap="none" rtlCol="0">
            <a:spAutoFit/>
          </a:bodyPr>
          <a:lstStyle/>
          <a:p>
            <a:pPr algn="ctr"/>
            <a:r>
              <a:rPr lang="en-GB" dirty="0" smtClean="0"/>
              <a:t>Am I clear about legal </a:t>
            </a:r>
          </a:p>
          <a:p>
            <a:pPr algn="ctr"/>
            <a:r>
              <a:rPr lang="en-GB" dirty="0" smtClean="0"/>
              <a:t>reporting of FGM?</a:t>
            </a:r>
            <a:endParaRPr lang="en-GB" dirty="0"/>
          </a:p>
        </p:txBody>
      </p:sp>
      <p:sp>
        <p:nvSpPr>
          <p:cNvPr id="9" name="TextBox 8"/>
          <p:cNvSpPr txBox="1"/>
          <p:nvPr/>
        </p:nvSpPr>
        <p:spPr>
          <a:xfrm rot="1318155">
            <a:off x="6105053" y="760208"/>
            <a:ext cx="2481541" cy="646331"/>
          </a:xfrm>
          <a:prstGeom prst="rect">
            <a:avLst/>
          </a:prstGeom>
          <a:solidFill>
            <a:schemeClr val="accent2">
              <a:lumMod val="40000"/>
              <a:lumOff val="60000"/>
            </a:schemeClr>
          </a:solidFill>
        </p:spPr>
        <p:txBody>
          <a:bodyPr wrap="square" rtlCol="0">
            <a:spAutoFit/>
          </a:bodyPr>
          <a:lstStyle/>
          <a:p>
            <a:pPr algn="ctr"/>
            <a:r>
              <a:rPr lang="en-GB" dirty="0" smtClean="0"/>
              <a:t>I am feeling fragile, who should I talk to?</a:t>
            </a:r>
            <a:endParaRPr lang="en-GB" dirty="0"/>
          </a:p>
        </p:txBody>
      </p:sp>
      <p:sp>
        <p:nvSpPr>
          <p:cNvPr id="10" name="TextBox 9"/>
          <p:cNvSpPr txBox="1"/>
          <p:nvPr/>
        </p:nvSpPr>
        <p:spPr>
          <a:xfrm>
            <a:off x="3815903" y="3109607"/>
            <a:ext cx="2226122" cy="923330"/>
          </a:xfrm>
          <a:prstGeom prst="rect">
            <a:avLst/>
          </a:prstGeom>
          <a:solidFill>
            <a:schemeClr val="accent2">
              <a:lumMod val="40000"/>
              <a:lumOff val="60000"/>
            </a:schemeClr>
          </a:solidFill>
        </p:spPr>
        <p:txBody>
          <a:bodyPr wrap="none" rtlCol="0">
            <a:spAutoFit/>
          </a:bodyPr>
          <a:lstStyle/>
          <a:p>
            <a:pPr algn="ctr"/>
            <a:r>
              <a:rPr lang="en-GB" dirty="0" smtClean="0"/>
              <a:t>Would social workers </a:t>
            </a:r>
          </a:p>
          <a:p>
            <a:pPr algn="ctr"/>
            <a:r>
              <a:rPr lang="en-GB" dirty="0" smtClean="0"/>
              <a:t>really listen to me if</a:t>
            </a:r>
          </a:p>
          <a:p>
            <a:pPr algn="ctr"/>
            <a:r>
              <a:rPr lang="en-GB" dirty="0" smtClean="0"/>
              <a:t> I have to call MASH?</a:t>
            </a:r>
            <a:endParaRPr lang="en-GB" dirty="0"/>
          </a:p>
        </p:txBody>
      </p:sp>
      <p:sp>
        <p:nvSpPr>
          <p:cNvPr id="11" name="TextBox 10"/>
          <p:cNvSpPr txBox="1"/>
          <p:nvPr/>
        </p:nvSpPr>
        <p:spPr>
          <a:xfrm rot="20923677">
            <a:off x="721905" y="1614111"/>
            <a:ext cx="3033010" cy="923330"/>
          </a:xfrm>
          <a:prstGeom prst="rect">
            <a:avLst/>
          </a:prstGeom>
          <a:solidFill>
            <a:schemeClr val="accent2">
              <a:lumMod val="40000"/>
              <a:lumOff val="60000"/>
            </a:schemeClr>
          </a:solidFill>
        </p:spPr>
        <p:txBody>
          <a:bodyPr wrap="none" rtlCol="0">
            <a:spAutoFit/>
          </a:bodyPr>
          <a:lstStyle/>
          <a:p>
            <a:pPr algn="ctr"/>
            <a:r>
              <a:rPr lang="en-GB" dirty="0" smtClean="0"/>
              <a:t>I now realise that a </a:t>
            </a:r>
          </a:p>
          <a:p>
            <a:pPr algn="ctr"/>
            <a:r>
              <a:rPr lang="en-GB" dirty="0" smtClean="0"/>
              <a:t>colleagues behaviour towards </a:t>
            </a:r>
          </a:p>
          <a:p>
            <a:pPr algn="ctr"/>
            <a:r>
              <a:rPr lang="en-GB" dirty="0" smtClean="0"/>
              <a:t>children wasn’t acceptable </a:t>
            </a:r>
            <a:endParaRPr lang="en-GB" dirty="0"/>
          </a:p>
        </p:txBody>
      </p:sp>
      <p:sp>
        <p:nvSpPr>
          <p:cNvPr id="12" name="TextBox 11"/>
          <p:cNvSpPr txBox="1"/>
          <p:nvPr/>
        </p:nvSpPr>
        <p:spPr>
          <a:xfrm rot="20190663">
            <a:off x="790585" y="4428415"/>
            <a:ext cx="2499915" cy="923330"/>
          </a:xfrm>
          <a:prstGeom prst="rect">
            <a:avLst/>
          </a:prstGeom>
          <a:solidFill>
            <a:schemeClr val="accent2">
              <a:lumMod val="40000"/>
              <a:lumOff val="60000"/>
            </a:schemeClr>
          </a:solidFill>
        </p:spPr>
        <p:txBody>
          <a:bodyPr wrap="none" rtlCol="0">
            <a:spAutoFit/>
          </a:bodyPr>
          <a:lstStyle/>
          <a:p>
            <a:pPr algn="ctr"/>
            <a:r>
              <a:rPr lang="en-GB" dirty="0" smtClean="0"/>
              <a:t>I have a parent </a:t>
            </a:r>
          </a:p>
          <a:p>
            <a:pPr algn="ctr"/>
            <a:r>
              <a:rPr lang="en-GB" dirty="0"/>
              <a:t>o</a:t>
            </a:r>
            <a:r>
              <a:rPr lang="en-GB" dirty="0" smtClean="0"/>
              <a:t>n my social media, and </a:t>
            </a:r>
          </a:p>
          <a:p>
            <a:pPr algn="ctr"/>
            <a:r>
              <a:rPr lang="en-GB" dirty="0" smtClean="0"/>
              <a:t>I know I shouldn’t.</a:t>
            </a:r>
            <a:endParaRPr lang="en-GB" dirty="0"/>
          </a:p>
        </p:txBody>
      </p:sp>
      <p:sp>
        <p:nvSpPr>
          <p:cNvPr id="13" name="TextBox 12"/>
          <p:cNvSpPr txBox="1"/>
          <p:nvPr/>
        </p:nvSpPr>
        <p:spPr>
          <a:xfrm>
            <a:off x="2790270" y="5443362"/>
            <a:ext cx="3133871" cy="923330"/>
          </a:xfrm>
          <a:prstGeom prst="rect">
            <a:avLst/>
          </a:prstGeom>
          <a:solidFill>
            <a:schemeClr val="accent2">
              <a:lumMod val="40000"/>
              <a:lumOff val="60000"/>
            </a:schemeClr>
          </a:solidFill>
        </p:spPr>
        <p:txBody>
          <a:bodyPr wrap="none" rtlCol="0">
            <a:spAutoFit/>
          </a:bodyPr>
          <a:lstStyle/>
          <a:p>
            <a:pPr algn="ctr"/>
            <a:r>
              <a:rPr lang="en-GB" dirty="0" smtClean="0"/>
              <a:t>I am worried about</a:t>
            </a:r>
          </a:p>
          <a:p>
            <a:pPr algn="ctr"/>
            <a:r>
              <a:rPr lang="en-GB" dirty="0" smtClean="0"/>
              <a:t>children's behaviour when they</a:t>
            </a:r>
          </a:p>
          <a:p>
            <a:pPr algn="ctr"/>
            <a:r>
              <a:rPr lang="en-GB" dirty="0"/>
              <a:t>c</a:t>
            </a:r>
            <a:r>
              <a:rPr lang="en-GB" dirty="0" smtClean="0"/>
              <a:t>ome back to school.</a:t>
            </a:r>
            <a:endParaRPr lang="en-GB" dirty="0"/>
          </a:p>
        </p:txBody>
      </p:sp>
    </p:spTree>
    <p:extLst>
      <p:ext uri="{BB962C8B-B14F-4D97-AF65-F5344CB8AC3E}">
        <p14:creationId xmlns:p14="http://schemas.microsoft.com/office/powerpoint/2010/main" val="24637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92696"/>
            <a:ext cx="7772400" cy="1470025"/>
          </a:xfrm>
        </p:spPr>
        <p:txBody>
          <a:bodyPr/>
          <a:lstStyle/>
          <a:p>
            <a:r>
              <a:rPr lang="en-GB" b="1" dirty="0" smtClean="0"/>
              <a:t>ANY QUESTIONS?</a:t>
            </a:r>
            <a:endParaRPr lang="en-GB" b="1" dirty="0"/>
          </a:p>
        </p:txBody>
      </p:sp>
      <p:sp>
        <p:nvSpPr>
          <p:cNvPr id="3" name="Subtitle 2"/>
          <p:cNvSpPr>
            <a:spLocks noGrp="1"/>
          </p:cNvSpPr>
          <p:nvPr>
            <p:ph type="subTitle" idx="1"/>
          </p:nvPr>
        </p:nvSpPr>
        <p:spPr>
          <a:xfrm>
            <a:off x="1371600" y="2276872"/>
            <a:ext cx="6400800" cy="3361928"/>
          </a:xfrm>
        </p:spPr>
        <p:txBody>
          <a:bodyPr>
            <a:normAutofit/>
          </a:bodyPr>
          <a:lstStyle/>
          <a:p>
            <a:r>
              <a:rPr lang="en-GB" dirty="0" smtClean="0">
                <a:solidFill>
                  <a:schemeClr val="tx1"/>
                </a:solidFill>
              </a:rPr>
              <a:t>We understand that this can be an emotive and distressing subject. Please do access support should you feel this necessary.</a:t>
            </a:r>
            <a:endParaRPr lang="en-GB" dirty="0">
              <a:solidFill>
                <a:schemeClr val="tx1"/>
              </a:solidFill>
            </a:endParaRPr>
          </a:p>
        </p:txBody>
      </p:sp>
      <p:sp>
        <p:nvSpPr>
          <p:cNvPr id="4" name="Date Placeholder 3"/>
          <p:cNvSpPr>
            <a:spLocks noGrp="1"/>
          </p:cNvSpPr>
          <p:nvPr>
            <p:ph type="dt" sz="half" idx="10"/>
          </p:nvPr>
        </p:nvSpPr>
        <p:spPr/>
        <p:txBody>
          <a:bodyPr/>
          <a:lstStyle/>
          <a:p>
            <a:fld id="{476D4D4E-5AAC-4044-816E-CD725B2F4542}" type="datetime1">
              <a:rPr lang="en-GB" smtClean="0"/>
              <a:t>28/08/2020</a:t>
            </a:fld>
            <a:endParaRPr lang="en-GB"/>
          </a:p>
        </p:txBody>
      </p:sp>
      <p:pic>
        <p:nvPicPr>
          <p:cNvPr id="5" name="Picture 4"/>
          <p:cNvPicPr>
            <a:picLocks noChangeAspect="1"/>
          </p:cNvPicPr>
          <p:nvPr/>
        </p:nvPicPr>
        <p:blipFill>
          <a:blip r:embed="rId3"/>
          <a:stretch>
            <a:fillRect/>
          </a:stretch>
        </p:blipFill>
        <p:spPr>
          <a:xfrm>
            <a:off x="3779912" y="4650242"/>
            <a:ext cx="1792379" cy="1347333"/>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title"/>
          </p:nvPr>
        </p:nvSpPr>
        <p:spPr>
          <a:xfrm>
            <a:off x="457200" y="274638"/>
            <a:ext cx="8229600" cy="1143000"/>
          </a:xfrm>
        </p:spPr>
        <p:txBody>
          <a:bodyPr/>
          <a:lstStyle/>
          <a:p>
            <a:pPr eaLnBrk="1" hangingPunct="1"/>
            <a:r>
              <a:rPr lang="en-GB" b="1" u="sng" dirty="0" smtClean="0"/>
              <a:t>COURSE OBJECTIVES:</a:t>
            </a:r>
          </a:p>
        </p:txBody>
      </p:sp>
      <p:sp>
        <p:nvSpPr>
          <p:cNvPr id="5" name="Rectangle 10"/>
          <p:cNvSpPr txBox="1">
            <a:spLocks noChangeArrowheads="1"/>
          </p:cNvSpPr>
          <p:nvPr/>
        </p:nvSpPr>
        <p:spPr>
          <a:xfrm>
            <a:off x="251520" y="1600200"/>
            <a:ext cx="8640960" cy="4565104"/>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charset="0"/>
              <a:buChar char="•"/>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What is </a:t>
            </a:r>
            <a:r>
              <a:rPr lang="en-GB" sz="3200" dirty="0" smtClean="0"/>
              <a:t>safeguarding </a:t>
            </a:r>
          </a:p>
          <a:p>
            <a:pPr marL="342900" lvl="0" indent="-342900">
              <a:spcBef>
                <a:spcPct val="20000"/>
              </a:spcBef>
              <a:buFont typeface="Arial" charset="0"/>
              <a:buChar char="•"/>
              <a:defRPr/>
            </a:pPr>
            <a:r>
              <a:rPr lang="en-GB" sz="3200" dirty="0"/>
              <a:t>The legal </a:t>
            </a:r>
            <a:r>
              <a:rPr lang="en-GB" sz="3200" dirty="0" smtClean="0"/>
              <a:t>context</a:t>
            </a:r>
          </a:p>
          <a:p>
            <a:pPr marL="342900" indent="-342900">
              <a:spcBef>
                <a:spcPct val="20000"/>
              </a:spcBef>
              <a:buFont typeface="Arial" charset="0"/>
              <a:buChar char="•"/>
              <a:defRPr/>
            </a:pPr>
            <a:r>
              <a:rPr lang="en-GB" sz="3200" dirty="0" smtClean="0"/>
              <a:t>Defining abuse  and your roles and responsibilities in school </a:t>
            </a:r>
          </a:p>
          <a:p>
            <a:pPr marL="342900" marR="0" lvl="0" indent="-342900" algn="l" defTabSz="914400" rtl="0" eaLnBrk="1" fontAlgn="auto" latinLnBrk="0" hangingPunct="1">
              <a:lnSpc>
                <a:spcPct val="100000"/>
              </a:lnSpc>
              <a:spcBef>
                <a:spcPct val="20000"/>
              </a:spcBef>
              <a:spcAft>
                <a:spcPts val="0"/>
              </a:spcAft>
              <a:buClrTx/>
              <a:buSzTx/>
              <a:buFont typeface="Arial" charset="0"/>
              <a:buChar char="•"/>
              <a:tabLst/>
              <a:defRPr/>
            </a:pPr>
            <a:r>
              <a:rPr lang="en-GB" sz="3200" dirty="0" smtClean="0"/>
              <a:t>Understanding the role of DSL</a:t>
            </a:r>
          </a:p>
          <a:p>
            <a:pPr marL="342900" indent="-342900">
              <a:spcBef>
                <a:spcPct val="20000"/>
              </a:spcBef>
              <a:buFont typeface="Arial" charset="0"/>
              <a:buChar char="•"/>
              <a:defRPr/>
            </a:pPr>
            <a:r>
              <a:rPr lang="en-GB" sz="3200" dirty="0" smtClean="0"/>
              <a:t>Reporting concerns and role of the Multi Agency Safeguarding Hub (MASH)</a:t>
            </a:r>
          </a:p>
          <a:p>
            <a:pPr marL="342900" indent="-342900">
              <a:spcBef>
                <a:spcPct val="20000"/>
              </a:spcBef>
              <a:buFont typeface="Arial" charset="0"/>
              <a:buChar char="•"/>
              <a:defRPr/>
            </a:pPr>
            <a:endParaRPr lang="en-GB" sz="3200" dirty="0" smtClean="0"/>
          </a:p>
          <a:p>
            <a:pPr marL="342900" indent="-342900">
              <a:spcBef>
                <a:spcPct val="20000"/>
              </a:spcBef>
              <a:buFont typeface="Arial" charset="0"/>
              <a:buChar char="•"/>
              <a:defRPr/>
            </a:pPr>
            <a:endParaRPr lang="en-GB" sz="32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lang="en-GB" sz="3200" noProof="0" dirty="0" smtClean="0"/>
          </a:p>
        </p:txBody>
      </p:sp>
      <p:sp>
        <p:nvSpPr>
          <p:cNvPr id="2" name="Date Placeholder 1"/>
          <p:cNvSpPr>
            <a:spLocks noGrp="1"/>
          </p:cNvSpPr>
          <p:nvPr>
            <p:ph type="dt" sz="half" idx="10"/>
          </p:nvPr>
        </p:nvSpPr>
        <p:spPr/>
        <p:txBody>
          <a:bodyPr/>
          <a:lstStyle/>
          <a:p>
            <a:fld id="{5C241C50-513A-4779-9F3B-157F84756AA8}" type="datetime1">
              <a:rPr lang="en-GB" smtClean="0"/>
              <a:t>28/08/2020</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sz="6000" b="1" dirty="0" smtClean="0"/>
              <a:t>What is safeguarding?</a:t>
            </a:r>
            <a:r>
              <a:rPr lang="en-GB" dirty="0" smtClean="0"/>
              <a:t/>
            </a:r>
            <a:br>
              <a:rPr lang="en-GB" dirty="0" smtClean="0"/>
            </a:br>
            <a:endParaRPr lang="en-GB" dirty="0"/>
          </a:p>
        </p:txBody>
      </p:sp>
      <p:sp>
        <p:nvSpPr>
          <p:cNvPr id="3" name="Content Placeholder 2"/>
          <p:cNvSpPr>
            <a:spLocks noGrp="1"/>
          </p:cNvSpPr>
          <p:nvPr>
            <p:ph idx="1"/>
          </p:nvPr>
        </p:nvSpPr>
        <p:spPr>
          <a:xfrm>
            <a:off x="457200" y="1124744"/>
            <a:ext cx="8229600" cy="5596731"/>
          </a:xfrm>
        </p:spPr>
        <p:txBody>
          <a:bodyPr>
            <a:normAutofit fontScale="70000" lnSpcReduction="20000"/>
          </a:bodyPr>
          <a:lstStyle/>
          <a:p>
            <a:endParaRPr lang="en-GB" dirty="0" smtClean="0"/>
          </a:p>
          <a:p>
            <a:pPr algn="ctr">
              <a:buNone/>
            </a:pPr>
            <a:r>
              <a:rPr lang="en-GB" sz="3400" dirty="0" smtClean="0"/>
              <a:t>Safeguarding and promoting the welfare of children is </a:t>
            </a:r>
            <a:r>
              <a:rPr lang="en-GB" sz="3400" b="1" dirty="0" smtClean="0"/>
              <a:t>everyone’s responsibility. </a:t>
            </a:r>
          </a:p>
          <a:p>
            <a:endParaRPr lang="en-GB" sz="3400" dirty="0" smtClean="0"/>
          </a:p>
          <a:p>
            <a:pPr algn="ctr">
              <a:buNone/>
            </a:pPr>
            <a:r>
              <a:rPr lang="en-GB" sz="3400" dirty="0"/>
              <a:t>Safeguarding and promoting the welfare of children is defined for the purposes of this guidance as:</a:t>
            </a:r>
          </a:p>
          <a:p>
            <a:pPr>
              <a:buNone/>
            </a:pPr>
            <a:r>
              <a:rPr lang="en-GB" sz="3400" dirty="0"/>
              <a:t>• protecting children from maltreatment;</a:t>
            </a:r>
          </a:p>
          <a:p>
            <a:pPr>
              <a:buNone/>
            </a:pPr>
            <a:r>
              <a:rPr lang="en-GB" sz="3400" dirty="0"/>
              <a:t>• preventing impairment of children’s mental and physical </a:t>
            </a:r>
            <a:r>
              <a:rPr lang="en-GB" sz="3400" dirty="0" smtClean="0"/>
              <a:t>health</a:t>
            </a:r>
          </a:p>
          <a:p>
            <a:pPr>
              <a:buNone/>
            </a:pPr>
            <a:r>
              <a:rPr lang="en-GB" sz="3400" dirty="0"/>
              <a:t> </a:t>
            </a:r>
            <a:r>
              <a:rPr lang="en-GB" sz="3400" dirty="0" smtClean="0"/>
              <a:t>  or </a:t>
            </a:r>
            <a:r>
              <a:rPr lang="en-GB" sz="3400" dirty="0"/>
              <a:t>development;</a:t>
            </a:r>
          </a:p>
          <a:p>
            <a:pPr>
              <a:buNone/>
            </a:pPr>
            <a:r>
              <a:rPr lang="en-GB" sz="3400" dirty="0"/>
              <a:t>• ensuring that children grow up in circumstances </a:t>
            </a:r>
            <a:r>
              <a:rPr lang="en-GB" sz="3400" dirty="0" smtClean="0"/>
              <a:t>consistent</a:t>
            </a:r>
          </a:p>
          <a:p>
            <a:pPr>
              <a:buNone/>
            </a:pPr>
            <a:r>
              <a:rPr lang="en-GB" sz="3400" dirty="0"/>
              <a:t> </a:t>
            </a:r>
            <a:r>
              <a:rPr lang="en-GB" sz="3400" dirty="0" smtClean="0"/>
              <a:t>  with </a:t>
            </a:r>
            <a:r>
              <a:rPr lang="en-GB" sz="3400" dirty="0"/>
              <a:t>the provision of safe and effective care; and</a:t>
            </a:r>
          </a:p>
          <a:p>
            <a:pPr>
              <a:buNone/>
            </a:pPr>
            <a:r>
              <a:rPr lang="en-GB" sz="3400" dirty="0"/>
              <a:t>• taking action to enable all children to have the best outcomes.</a:t>
            </a:r>
            <a:endParaRPr lang="en-GB" b="1" dirty="0" smtClean="0"/>
          </a:p>
          <a:p>
            <a:pPr algn="r">
              <a:buNone/>
            </a:pPr>
            <a:r>
              <a:rPr lang="en-GB" sz="2300" b="1" dirty="0" smtClean="0"/>
              <a:t>Keeping Children Safe in Education 2020</a:t>
            </a:r>
          </a:p>
          <a:p>
            <a:pPr algn="ctr">
              <a:buNone/>
            </a:pPr>
            <a:r>
              <a:rPr lang="en-GB" sz="4500" b="1" dirty="0" smtClean="0">
                <a:solidFill>
                  <a:srgbClr val="7030A0"/>
                </a:solidFill>
              </a:rPr>
              <a:t>CAN YOU IDENTIFY THE KEY CHANGE IN THE DEFINITION ABOVE?</a:t>
            </a:r>
          </a:p>
          <a:p>
            <a:pPr algn="r">
              <a:buNone/>
            </a:pPr>
            <a:endParaRPr lang="en-GB" sz="1200" dirty="0" smtClean="0"/>
          </a:p>
          <a:p>
            <a:pPr algn="r">
              <a:buNone/>
            </a:pPr>
            <a:endParaRPr lang="en-GB" sz="1200" dirty="0" smtClean="0"/>
          </a:p>
          <a:p>
            <a:endParaRPr lang="en-GB" dirty="0"/>
          </a:p>
        </p:txBody>
      </p:sp>
      <p:sp>
        <p:nvSpPr>
          <p:cNvPr id="4" name="Date Placeholder 3"/>
          <p:cNvSpPr>
            <a:spLocks noGrp="1"/>
          </p:cNvSpPr>
          <p:nvPr>
            <p:ph type="dt" sz="half" idx="10"/>
          </p:nvPr>
        </p:nvSpPr>
        <p:spPr/>
        <p:txBody>
          <a:bodyPr/>
          <a:lstStyle/>
          <a:p>
            <a:fld id="{0AD341BD-4973-43C9-9518-77FAA08E5B20}" type="datetime1">
              <a:rPr lang="en-GB" smtClean="0"/>
              <a:t>28/08/2020</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sz="6000" b="1" dirty="0" smtClean="0"/>
              <a:t>What is safeguarding?</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70000" lnSpcReduction="20000"/>
          </a:bodyPr>
          <a:lstStyle/>
          <a:p>
            <a:endParaRPr lang="en-GB" dirty="0" smtClean="0"/>
          </a:p>
          <a:p>
            <a:pPr algn="ctr">
              <a:buNone/>
            </a:pPr>
            <a:r>
              <a:rPr lang="en-GB" sz="3400" dirty="0" smtClean="0"/>
              <a:t>Safeguarding and promoting the welfare of children is </a:t>
            </a:r>
            <a:r>
              <a:rPr lang="en-GB" sz="3400" b="1" dirty="0" smtClean="0"/>
              <a:t>everyone’s responsibility. </a:t>
            </a:r>
          </a:p>
          <a:p>
            <a:endParaRPr lang="en-GB" sz="3400" dirty="0" smtClean="0"/>
          </a:p>
          <a:p>
            <a:pPr algn="ctr">
              <a:buNone/>
            </a:pPr>
            <a:r>
              <a:rPr lang="en-GB" sz="3400" dirty="0"/>
              <a:t>Safeguarding and promoting the welfare of children is defined for the purposes of this guidance as:</a:t>
            </a:r>
          </a:p>
          <a:p>
            <a:pPr>
              <a:buNone/>
            </a:pPr>
            <a:r>
              <a:rPr lang="en-GB" sz="3400" dirty="0"/>
              <a:t>• protecting children from maltreatment;</a:t>
            </a:r>
          </a:p>
          <a:p>
            <a:pPr>
              <a:buNone/>
            </a:pPr>
            <a:r>
              <a:rPr lang="en-GB" sz="3400" dirty="0"/>
              <a:t>• preventing impairment of children’s mental and physical </a:t>
            </a:r>
            <a:r>
              <a:rPr lang="en-GB" sz="3400" dirty="0" smtClean="0"/>
              <a:t>health</a:t>
            </a:r>
          </a:p>
          <a:p>
            <a:pPr>
              <a:buNone/>
            </a:pPr>
            <a:r>
              <a:rPr lang="en-GB" sz="3400" dirty="0"/>
              <a:t> </a:t>
            </a:r>
            <a:r>
              <a:rPr lang="en-GB" sz="3400" dirty="0" smtClean="0"/>
              <a:t>  or </a:t>
            </a:r>
            <a:r>
              <a:rPr lang="en-GB" sz="3400" dirty="0"/>
              <a:t>development;</a:t>
            </a:r>
          </a:p>
          <a:p>
            <a:pPr>
              <a:buNone/>
            </a:pPr>
            <a:r>
              <a:rPr lang="en-GB" sz="3400" dirty="0"/>
              <a:t>• ensuring that children grow up in circumstances </a:t>
            </a:r>
            <a:r>
              <a:rPr lang="en-GB" sz="3400" dirty="0" smtClean="0"/>
              <a:t>consistent</a:t>
            </a:r>
          </a:p>
          <a:p>
            <a:pPr>
              <a:buNone/>
            </a:pPr>
            <a:r>
              <a:rPr lang="en-GB" sz="3400" dirty="0"/>
              <a:t> </a:t>
            </a:r>
            <a:r>
              <a:rPr lang="en-GB" sz="3400" dirty="0" smtClean="0"/>
              <a:t>  with </a:t>
            </a:r>
            <a:r>
              <a:rPr lang="en-GB" sz="3400" dirty="0"/>
              <a:t>the provision of safe and effective care; and</a:t>
            </a:r>
          </a:p>
          <a:p>
            <a:pPr>
              <a:buNone/>
            </a:pPr>
            <a:r>
              <a:rPr lang="en-GB" sz="3400" dirty="0"/>
              <a:t>• taking action to enable all children to have the best outcomes.</a:t>
            </a:r>
            <a:endParaRPr lang="en-GB" b="1" dirty="0" smtClean="0"/>
          </a:p>
          <a:p>
            <a:pPr algn="r">
              <a:buNone/>
            </a:pPr>
            <a:r>
              <a:rPr lang="en-GB" sz="2300" b="1" dirty="0" smtClean="0"/>
              <a:t>Keeping Children Safe in Education 2020</a:t>
            </a:r>
          </a:p>
          <a:p>
            <a:pPr algn="r">
              <a:buNone/>
            </a:pPr>
            <a:endParaRPr lang="en-GB" sz="1200" dirty="0" smtClean="0"/>
          </a:p>
          <a:p>
            <a:pPr algn="r">
              <a:buNone/>
            </a:pPr>
            <a:endParaRPr lang="en-GB" sz="1200" dirty="0" smtClean="0"/>
          </a:p>
          <a:p>
            <a:endParaRPr lang="en-GB" dirty="0"/>
          </a:p>
        </p:txBody>
      </p:sp>
      <p:sp>
        <p:nvSpPr>
          <p:cNvPr id="4" name="Date Placeholder 3"/>
          <p:cNvSpPr>
            <a:spLocks noGrp="1"/>
          </p:cNvSpPr>
          <p:nvPr>
            <p:ph type="dt" sz="half" idx="10"/>
          </p:nvPr>
        </p:nvSpPr>
        <p:spPr/>
        <p:txBody>
          <a:bodyPr/>
          <a:lstStyle/>
          <a:p>
            <a:fld id="{0AD341BD-4973-43C9-9518-77FAA08E5B20}" type="datetime1">
              <a:rPr lang="en-GB" smtClean="0"/>
              <a:t>28/08/2020</a:t>
            </a:fld>
            <a:endParaRPr lang="en-GB"/>
          </a:p>
        </p:txBody>
      </p:sp>
      <p:sp>
        <p:nvSpPr>
          <p:cNvPr id="5" name="TextBox 4"/>
          <p:cNvSpPr txBox="1"/>
          <p:nvPr/>
        </p:nvSpPr>
        <p:spPr>
          <a:xfrm rot="20315780" flipH="1">
            <a:off x="447905" y="3321200"/>
            <a:ext cx="8248190" cy="830997"/>
          </a:xfrm>
          <a:prstGeom prst="rect">
            <a:avLst/>
          </a:prstGeom>
          <a:solidFill>
            <a:schemeClr val="accent1"/>
          </a:solidFill>
        </p:spPr>
        <p:txBody>
          <a:bodyPr wrap="square" rtlCol="0">
            <a:spAutoFit/>
          </a:bodyPr>
          <a:lstStyle/>
          <a:p>
            <a:pPr algn="ctr"/>
            <a:r>
              <a:rPr lang="en-GB" sz="2400" b="1" dirty="0"/>
              <a:t>preventing impairment of children’s mental and physical </a:t>
            </a:r>
            <a:r>
              <a:rPr lang="en-GB" sz="2400" b="1" dirty="0" smtClean="0"/>
              <a:t>health </a:t>
            </a:r>
            <a:r>
              <a:rPr lang="en-GB" sz="2400" b="1" dirty="0"/>
              <a:t>or development</a:t>
            </a:r>
          </a:p>
        </p:txBody>
      </p:sp>
    </p:spTree>
    <p:extLst>
      <p:ext uri="{BB962C8B-B14F-4D97-AF65-F5344CB8AC3E}">
        <p14:creationId xmlns:p14="http://schemas.microsoft.com/office/powerpoint/2010/main" val="1628676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normAutofit/>
          </a:bodyPr>
          <a:lstStyle/>
          <a:p>
            <a:r>
              <a:rPr lang="en-GB" b="1" dirty="0" smtClean="0"/>
              <a:t>Who needs to be safeguarded?</a:t>
            </a:r>
          </a:p>
        </p:txBody>
      </p:sp>
      <p:sp>
        <p:nvSpPr>
          <p:cNvPr id="13" name="Content Placeholder 12"/>
          <p:cNvSpPr>
            <a:spLocks noGrp="1"/>
          </p:cNvSpPr>
          <p:nvPr>
            <p:ph sz="quarter" idx="4"/>
          </p:nvPr>
        </p:nvSpPr>
        <p:spPr>
          <a:xfrm>
            <a:off x="1043609" y="3428999"/>
            <a:ext cx="7344816" cy="3292475"/>
          </a:xfrm>
          <a:solidFill>
            <a:schemeClr val="tx1"/>
          </a:solidFill>
          <a:ln>
            <a:solidFill>
              <a:schemeClr val="accent1"/>
            </a:solidFill>
          </a:ln>
        </p:spPr>
        <p:txBody>
          <a:bodyPr>
            <a:normAutofit lnSpcReduction="10000"/>
          </a:bodyPr>
          <a:lstStyle/>
          <a:p>
            <a:pPr>
              <a:buNone/>
            </a:pPr>
            <a:endParaRPr lang="en-GB" dirty="0" smtClean="0"/>
          </a:p>
          <a:p>
            <a:endParaRPr lang="en-GB" dirty="0" smtClean="0"/>
          </a:p>
          <a:p>
            <a:r>
              <a:rPr lang="en-GB" sz="4400" dirty="0" smtClean="0">
                <a:solidFill>
                  <a:schemeClr val="bg1"/>
                </a:solidFill>
              </a:rPr>
              <a:t>All children and young people</a:t>
            </a:r>
          </a:p>
          <a:p>
            <a:r>
              <a:rPr lang="en-GB" sz="4400" dirty="0" smtClean="0">
                <a:solidFill>
                  <a:schemeClr val="bg1"/>
                </a:solidFill>
              </a:rPr>
              <a:t>Visitors </a:t>
            </a:r>
          </a:p>
          <a:p>
            <a:r>
              <a:rPr lang="en-GB" sz="4400" dirty="0" smtClean="0">
                <a:solidFill>
                  <a:schemeClr val="bg1"/>
                </a:solidFill>
              </a:rPr>
              <a:t>You</a:t>
            </a:r>
            <a:endParaRPr lang="en-GB" dirty="0" smtClean="0"/>
          </a:p>
          <a:p>
            <a:endParaRPr lang="en-GB" dirty="0"/>
          </a:p>
        </p:txBody>
      </p:sp>
      <p:sp>
        <p:nvSpPr>
          <p:cNvPr id="4" name="TextBox 3"/>
          <p:cNvSpPr txBox="1"/>
          <p:nvPr/>
        </p:nvSpPr>
        <p:spPr>
          <a:xfrm>
            <a:off x="5508104" y="2348880"/>
            <a:ext cx="184731" cy="369332"/>
          </a:xfrm>
          <a:prstGeom prst="rect">
            <a:avLst/>
          </a:prstGeom>
          <a:noFill/>
        </p:spPr>
        <p:txBody>
          <a:bodyPr wrap="none" rtlCol="0">
            <a:spAutoFit/>
          </a:bodyPr>
          <a:lstStyle/>
          <a:p>
            <a:endParaRPr lang="en-GB" dirty="0"/>
          </a:p>
        </p:txBody>
      </p:sp>
      <p:pic>
        <p:nvPicPr>
          <p:cNvPr id="6" name="Picture 3" descr="C:\Users\bakerseona\AppData\Local\Microsoft\Windows\Temporary Internet Files\Content.IE5\OJWBB9N9\people_b[1].gif"/>
          <p:cNvPicPr>
            <a:picLocks noChangeAspect="1" noChangeArrowheads="1"/>
          </p:cNvPicPr>
          <p:nvPr/>
        </p:nvPicPr>
        <p:blipFill>
          <a:blip r:embed="rId3" cstate="print"/>
          <a:srcRect/>
          <a:stretch>
            <a:fillRect/>
          </a:stretch>
        </p:blipFill>
        <p:spPr bwMode="auto">
          <a:xfrm>
            <a:off x="2987824" y="1196752"/>
            <a:ext cx="3088658" cy="2006779"/>
          </a:xfrm>
          <a:prstGeom prst="rect">
            <a:avLst/>
          </a:prstGeom>
          <a:noFill/>
        </p:spPr>
      </p:pic>
      <p:sp>
        <p:nvSpPr>
          <p:cNvPr id="3" name="Date Placeholder 2"/>
          <p:cNvSpPr>
            <a:spLocks noGrp="1"/>
          </p:cNvSpPr>
          <p:nvPr>
            <p:ph type="dt" sz="half" idx="10"/>
          </p:nvPr>
        </p:nvSpPr>
        <p:spPr/>
        <p:txBody>
          <a:bodyPr/>
          <a:lstStyle/>
          <a:p>
            <a:fld id="{6B31A98A-05EC-44C7-9B80-901A4D01B62F}" type="datetime1">
              <a:rPr lang="en-GB" smtClean="0"/>
              <a:t>28/08/2020</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ChangeArrowheads="1"/>
          </p:cNvSpPr>
          <p:nvPr/>
        </p:nvSpPr>
        <p:spPr bwMode="auto">
          <a:xfrm>
            <a:off x="3203848" y="476672"/>
            <a:ext cx="318516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4800" b="1" dirty="0" smtClean="0">
                <a:latin typeface="Arial" panose="020B0604020202020204" pitchFamily="34" charset="0"/>
                <a:cs typeface="Arial" panose="020B0604020202020204" pitchFamily="34" charset="0"/>
              </a:rPr>
              <a:t>Definitions</a:t>
            </a:r>
            <a:endParaRPr lang="en-US" altLang="en-US" sz="4800" b="1" dirty="0">
              <a:latin typeface="Arial" panose="020B0604020202020204" pitchFamily="34" charset="0"/>
              <a:cs typeface="Arial" panose="020B0604020202020204" pitchFamily="34" charset="0"/>
            </a:endParaRPr>
          </a:p>
        </p:txBody>
      </p:sp>
      <p:sp>
        <p:nvSpPr>
          <p:cNvPr id="3" name="Text Placeholder 2">
            <a:extLst/>
          </p:cNvPr>
          <p:cNvSpPr txBox="1">
            <a:spLocks/>
          </p:cNvSpPr>
          <p:nvPr/>
        </p:nvSpPr>
        <p:spPr bwMode="auto">
          <a:xfrm>
            <a:off x="611560" y="1484784"/>
            <a:ext cx="5256584" cy="51809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50"/>
              </a:lnSpc>
              <a:spcBef>
                <a:spcPts val="0"/>
              </a:spcBef>
              <a:spcAft>
                <a:spcPts val="1350"/>
              </a:spcAft>
              <a:buNone/>
              <a:defRPr/>
            </a:pPr>
            <a:r>
              <a:rPr lang="en-GB" sz="2400" b="1" dirty="0">
                <a:latin typeface="Arial" panose="020B0604020202020204" pitchFamily="34" charset="0"/>
                <a:cs typeface="Arial" panose="020B0604020202020204" pitchFamily="34" charset="0"/>
              </a:rPr>
              <a:t>Physical abuse: </a:t>
            </a:r>
            <a:r>
              <a:rPr lang="en-GB" sz="2400" dirty="0">
                <a:latin typeface="Arial" panose="020B0604020202020204" pitchFamily="34" charset="0"/>
                <a:cs typeface="Arial" panose="020B0604020202020204" pitchFamily="34" charset="0"/>
              </a:rPr>
              <a:t>causing physical harm to a </a:t>
            </a:r>
            <a:r>
              <a:rPr lang="en-GB" sz="2400" dirty="0" smtClean="0">
                <a:latin typeface="Arial" panose="020B0604020202020204" pitchFamily="34" charset="0"/>
                <a:cs typeface="Arial" panose="020B0604020202020204" pitchFamily="34" charset="0"/>
              </a:rPr>
              <a:t>child</a:t>
            </a:r>
          </a:p>
          <a:p>
            <a:pPr marL="0" indent="0">
              <a:lnSpc>
                <a:spcPts val="1950"/>
              </a:lnSpc>
              <a:spcBef>
                <a:spcPts val="0"/>
              </a:spcBef>
              <a:spcAft>
                <a:spcPts val="1350"/>
              </a:spcAft>
              <a:buNone/>
              <a:defRPr/>
            </a:pPr>
            <a:endParaRPr lang="en-GB" sz="2400" b="1" dirty="0" smtClean="0">
              <a:latin typeface="Arial" panose="020B0604020202020204" pitchFamily="34" charset="0"/>
              <a:cs typeface="Arial" panose="020B0604020202020204" pitchFamily="34" charset="0"/>
            </a:endParaRPr>
          </a:p>
          <a:p>
            <a:pPr marL="0" indent="0">
              <a:lnSpc>
                <a:spcPts val="1950"/>
              </a:lnSpc>
              <a:spcBef>
                <a:spcPts val="0"/>
              </a:spcBef>
              <a:spcAft>
                <a:spcPts val="1350"/>
              </a:spcAft>
              <a:buNone/>
              <a:defRPr/>
            </a:pPr>
            <a:r>
              <a:rPr lang="en-GB" sz="2400" b="1" dirty="0" smtClean="0">
                <a:latin typeface="Arial" panose="020B0604020202020204" pitchFamily="34" charset="0"/>
                <a:cs typeface="Arial" panose="020B0604020202020204" pitchFamily="34" charset="0"/>
              </a:rPr>
              <a:t>Sexual </a:t>
            </a:r>
            <a:r>
              <a:rPr lang="en-GB" sz="2400" b="1" dirty="0">
                <a:latin typeface="Arial" panose="020B0604020202020204" pitchFamily="34" charset="0"/>
                <a:cs typeface="Arial" panose="020B0604020202020204" pitchFamily="34" charset="0"/>
              </a:rPr>
              <a:t>abuse:</a:t>
            </a:r>
            <a:r>
              <a:rPr lang="en-GB" sz="2400" dirty="0">
                <a:latin typeface="Arial" panose="020B0604020202020204" pitchFamily="34" charset="0"/>
                <a:cs typeface="Arial" panose="020B0604020202020204" pitchFamily="34" charset="0"/>
              </a:rPr>
              <a:t> forcing or enticing a child to take part in sexual </a:t>
            </a:r>
            <a:r>
              <a:rPr lang="en-GB" sz="2400" dirty="0" smtClean="0">
                <a:latin typeface="Arial" panose="020B0604020202020204" pitchFamily="34" charset="0"/>
                <a:cs typeface="Arial" panose="020B0604020202020204" pitchFamily="34" charset="0"/>
              </a:rPr>
              <a:t>activities</a:t>
            </a:r>
          </a:p>
          <a:p>
            <a:pPr marL="0" indent="0">
              <a:lnSpc>
                <a:spcPts val="1950"/>
              </a:lnSpc>
              <a:spcBef>
                <a:spcPts val="0"/>
              </a:spcBef>
              <a:spcAft>
                <a:spcPts val="1350"/>
              </a:spcAft>
              <a:buNone/>
              <a:defRPr/>
            </a:pPr>
            <a:endParaRPr lang="en-GB" sz="2400" dirty="0">
              <a:latin typeface="Arial" panose="020B0604020202020204" pitchFamily="34" charset="0"/>
              <a:cs typeface="Arial" panose="020B0604020202020204" pitchFamily="34" charset="0"/>
            </a:endParaRPr>
          </a:p>
          <a:p>
            <a:pPr marL="0" indent="0">
              <a:lnSpc>
                <a:spcPts val="1950"/>
              </a:lnSpc>
              <a:spcBef>
                <a:spcPts val="0"/>
              </a:spcBef>
              <a:spcAft>
                <a:spcPts val="1350"/>
              </a:spcAft>
              <a:buNone/>
              <a:defRPr/>
            </a:pPr>
            <a:r>
              <a:rPr lang="en-GB" sz="2400" b="1" dirty="0">
                <a:latin typeface="Arial" panose="020B0604020202020204" pitchFamily="34" charset="0"/>
                <a:cs typeface="Arial" panose="020B0604020202020204" pitchFamily="34" charset="0"/>
              </a:rPr>
              <a:t>Neglect:</a:t>
            </a:r>
            <a:r>
              <a:rPr lang="en-GB" sz="2400" dirty="0">
                <a:latin typeface="Arial" panose="020B0604020202020204" pitchFamily="34" charset="0"/>
                <a:cs typeface="Arial" panose="020B0604020202020204" pitchFamily="34" charset="0"/>
              </a:rPr>
              <a:t> persistent failure (of a parent or carer) to meet a child’s basic physical and/or psychological needs, likely to seriously impair their health or </a:t>
            </a:r>
            <a:r>
              <a:rPr lang="en-GB" sz="2400" dirty="0" smtClean="0">
                <a:latin typeface="Arial" panose="020B0604020202020204" pitchFamily="34" charset="0"/>
                <a:cs typeface="Arial" panose="020B0604020202020204" pitchFamily="34" charset="0"/>
              </a:rPr>
              <a:t>development</a:t>
            </a:r>
          </a:p>
          <a:p>
            <a:pPr marL="0" indent="0">
              <a:lnSpc>
                <a:spcPts val="1950"/>
              </a:lnSpc>
              <a:spcBef>
                <a:spcPts val="0"/>
              </a:spcBef>
              <a:spcAft>
                <a:spcPts val="1350"/>
              </a:spcAft>
              <a:buNone/>
              <a:defRPr/>
            </a:pPr>
            <a:endParaRPr lang="en-GB" sz="2400" dirty="0">
              <a:latin typeface="Arial" panose="020B0604020202020204" pitchFamily="34" charset="0"/>
              <a:cs typeface="Arial" panose="020B0604020202020204" pitchFamily="34" charset="0"/>
            </a:endParaRPr>
          </a:p>
          <a:p>
            <a:pPr marL="0" indent="0">
              <a:lnSpc>
                <a:spcPts val="1950"/>
              </a:lnSpc>
              <a:spcBef>
                <a:spcPts val="0"/>
              </a:spcBef>
              <a:spcAft>
                <a:spcPts val="1350"/>
              </a:spcAft>
              <a:buNone/>
              <a:defRPr/>
            </a:pPr>
            <a:r>
              <a:rPr lang="en-GB" sz="2400" b="1" dirty="0">
                <a:latin typeface="Arial" panose="020B0604020202020204" pitchFamily="34" charset="0"/>
                <a:cs typeface="Arial" panose="020B0604020202020204" pitchFamily="34" charset="0"/>
              </a:rPr>
              <a:t>Emotional abuse: </a:t>
            </a:r>
            <a:r>
              <a:rPr lang="en-GB" sz="2400" dirty="0">
                <a:latin typeface="Arial" panose="020B0604020202020204" pitchFamily="34" charset="0"/>
                <a:cs typeface="Arial" panose="020B0604020202020204" pitchFamily="34" charset="0"/>
              </a:rPr>
              <a:t>persistent emotional maltreatment of a child that severely affects their emotional development</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1659880"/>
            <a:ext cx="2754363" cy="2065772"/>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3774797"/>
            <a:ext cx="2466331" cy="2944873"/>
          </a:xfrm>
          <a:prstGeom prst="rect">
            <a:avLst/>
          </a:prstGeom>
        </p:spPr>
      </p:pic>
      <p:sp>
        <p:nvSpPr>
          <p:cNvPr id="5" name="Date Placeholder 4"/>
          <p:cNvSpPr>
            <a:spLocks noGrp="1"/>
          </p:cNvSpPr>
          <p:nvPr>
            <p:ph type="dt" sz="half" idx="10"/>
          </p:nvPr>
        </p:nvSpPr>
        <p:spPr/>
        <p:txBody>
          <a:bodyPr/>
          <a:lstStyle/>
          <a:p>
            <a:pPr>
              <a:defRPr/>
            </a:pPr>
            <a:fld id="{A59F9AAF-FE57-413B-9A4B-4F11B24297C2}" type="datetime1">
              <a:rPr lang="en-GB" smtClean="0"/>
              <a:t>28/08/2020</a:t>
            </a:fld>
            <a:endParaRPr lang="en-US"/>
          </a:p>
        </p:txBody>
      </p:sp>
    </p:spTree>
    <p:extLst>
      <p:ext uri="{BB962C8B-B14F-4D97-AF65-F5344CB8AC3E}">
        <p14:creationId xmlns:p14="http://schemas.microsoft.com/office/powerpoint/2010/main" val="35138628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Covid 19</a:t>
            </a:r>
            <a:endParaRPr lang="en-GB" dirty="0"/>
          </a:p>
        </p:txBody>
      </p:sp>
      <p:sp>
        <p:nvSpPr>
          <p:cNvPr id="3" name="Content Placeholder 2"/>
          <p:cNvSpPr>
            <a:spLocks noGrp="1"/>
          </p:cNvSpPr>
          <p:nvPr>
            <p:ph idx="1"/>
          </p:nvPr>
        </p:nvSpPr>
        <p:spPr/>
        <p:txBody>
          <a:bodyPr/>
          <a:lstStyle/>
          <a:p>
            <a:pPr marL="0" indent="0" algn="ctr">
              <a:buNone/>
            </a:pPr>
            <a:r>
              <a:rPr lang="en-GB" dirty="0" smtClean="0"/>
              <a:t>Thinking about the definitions of safeguarding that you have just talked about can you think about the potential consequences of Covid 19 that children have may experienced since March 2020 that will come to your attention. </a:t>
            </a:r>
          </a:p>
          <a:p>
            <a:pPr marL="0" indent="0" algn="ctr">
              <a:buNone/>
            </a:pPr>
            <a:r>
              <a:rPr lang="en-GB" dirty="0" smtClean="0"/>
              <a:t>  </a:t>
            </a:r>
            <a:endParaRPr lang="en-GB" dirty="0"/>
          </a:p>
        </p:txBody>
      </p:sp>
      <p:sp>
        <p:nvSpPr>
          <p:cNvPr id="4" name="Date Placeholder 3"/>
          <p:cNvSpPr>
            <a:spLocks noGrp="1"/>
          </p:cNvSpPr>
          <p:nvPr>
            <p:ph type="dt" sz="half" idx="10"/>
          </p:nvPr>
        </p:nvSpPr>
        <p:spPr/>
        <p:txBody>
          <a:bodyPr/>
          <a:lstStyle/>
          <a:p>
            <a:fld id="{93903EED-1CE2-49B0-99AA-116CEA22D821}" type="datetime1">
              <a:rPr lang="en-GB" smtClean="0"/>
              <a:t>28/08/2020</a:t>
            </a:fld>
            <a:endParaRPr lang="en-GB"/>
          </a:p>
        </p:txBody>
      </p:sp>
    </p:spTree>
    <p:extLst>
      <p:ext uri="{BB962C8B-B14F-4D97-AF65-F5344CB8AC3E}">
        <p14:creationId xmlns:p14="http://schemas.microsoft.com/office/powerpoint/2010/main" val="3343830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5579</TotalTime>
  <Words>5599</Words>
  <Application>Microsoft Office PowerPoint</Application>
  <PresentationFormat>On-screen Show (4:3)</PresentationFormat>
  <Paragraphs>562</Paragraphs>
  <Slides>36</Slides>
  <Notes>36</Notes>
  <HiddenSlides>0</HiddenSlides>
  <MMClips>0</MMClips>
  <ScaleCrop>false</ScaleCrop>
  <HeadingPairs>
    <vt:vector size="4" baseType="variant">
      <vt:variant>
        <vt:lpstr>Theme</vt:lpstr>
      </vt:variant>
      <vt:variant>
        <vt:i4>2</vt:i4>
      </vt:variant>
      <vt:variant>
        <vt:lpstr>Slide Titles</vt:lpstr>
      </vt:variant>
      <vt:variant>
        <vt:i4>36</vt:i4>
      </vt:variant>
    </vt:vector>
  </HeadingPairs>
  <TitlesOfParts>
    <vt:vector size="38" baseType="lpstr">
      <vt:lpstr>Office Theme</vt:lpstr>
      <vt:lpstr>1_Office Theme</vt:lpstr>
      <vt:lpstr>   SAFEGUARDING CHILDREN AND YOUNG PEOPLE (LEVEL 1)  for all school staff </vt:lpstr>
      <vt:lpstr>Exceptional Circumstances </vt:lpstr>
      <vt:lpstr>PRINCIPLES</vt:lpstr>
      <vt:lpstr>COURSE OBJECTIVES:</vt:lpstr>
      <vt:lpstr>What is safeguarding? </vt:lpstr>
      <vt:lpstr>What is safeguarding? </vt:lpstr>
      <vt:lpstr>Who needs to be safeguarded?</vt:lpstr>
      <vt:lpstr>PowerPoint Presentation</vt:lpstr>
      <vt:lpstr>Covid 19</vt:lpstr>
      <vt:lpstr>Covid 19</vt:lpstr>
      <vt:lpstr>Key people…...</vt:lpstr>
      <vt:lpstr>Safeguarding is everyone's responsibility…..</vt:lpstr>
      <vt:lpstr>Designated Safeguarding Lead (DSL)</vt:lpstr>
      <vt:lpstr>Designated Safeguarding Lead (DSL)</vt:lpstr>
      <vt:lpstr>PowerPoint Presentation</vt:lpstr>
      <vt:lpstr>What about our school?</vt:lpstr>
      <vt:lpstr>Right Help, Right Time </vt:lpstr>
      <vt:lpstr> What makes children vulnerable ?  </vt:lpstr>
      <vt:lpstr> What makes children vulnerable ?  </vt:lpstr>
      <vt:lpstr>Responding to concerns.</vt:lpstr>
      <vt:lpstr>What to do in response to concerns </vt:lpstr>
      <vt:lpstr>What to do in response to concerns </vt:lpstr>
      <vt:lpstr>PowerPoint Presentation</vt:lpstr>
      <vt:lpstr>Laws, Legislation  and Guidance  </vt:lpstr>
      <vt:lpstr>What policies do you have in place? </vt:lpstr>
      <vt:lpstr>What policies do you have in place? </vt:lpstr>
      <vt:lpstr>What difference can you make by safeguarding a child or young person? </vt:lpstr>
      <vt:lpstr>What difference can you make by safeguarding a child or young person? </vt:lpstr>
      <vt:lpstr>What difference can you make by safeguarding a child or young person? </vt:lpstr>
      <vt:lpstr>Poor Practice and Barriers </vt:lpstr>
      <vt:lpstr>Barriers</vt:lpstr>
      <vt:lpstr>Reporting concerns about other members of staff </vt:lpstr>
      <vt:lpstr>Whistleblowing </vt:lpstr>
      <vt:lpstr>MASH – Multi Agency Safeguarding Hub </vt:lpstr>
      <vt:lpstr>Thoughts …</vt:lpstr>
      <vt:lpstr>ANY QUESTIONS?</vt:lpstr>
    </vt:vector>
  </TitlesOfParts>
  <Company>Walsall MBC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CHILDREN AND YOUNG PEOPLE  LEVEL 1</dc:title>
  <dc:creator>shaylora</dc:creator>
  <cp:lastModifiedBy>st-Dakin-M</cp:lastModifiedBy>
  <cp:revision>420</cp:revision>
  <cp:lastPrinted>2019-09-02T07:40:44Z</cp:lastPrinted>
  <dcterms:created xsi:type="dcterms:W3CDTF">2014-03-12T15:33:37Z</dcterms:created>
  <dcterms:modified xsi:type="dcterms:W3CDTF">2020-08-28T11:37:31Z</dcterms:modified>
</cp:coreProperties>
</file>